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7c6d607c4f8d46d7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60" r:id="rId2"/>
    <p:sldId id="267" r:id="rId3"/>
    <p:sldId id="298" r:id="rId4"/>
    <p:sldId id="269" r:id="rId5"/>
    <p:sldId id="299" r:id="rId6"/>
    <p:sldId id="302" r:id="rId7"/>
    <p:sldId id="301" r:id="rId8"/>
    <p:sldId id="308" r:id="rId9"/>
    <p:sldId id="309" r:id="rId10"/>
    <p:sldId id="304" r:id="rId11"/>
    <p:sldId id="303" r:id="rId12"/>
    <p:sldId id="312" r:id="rId13"/>
    <p:sldId id="305" r:id="rId14"/>
    <p:sldId id="306" r:id="rId15"/>
    <p:sldId id="310" r:id="rId16"/>
    <p:sldId id="300" r:id="rId17"/>
    <p:sldId id="311" r:id="rId18"/>
    <p:sldId id="307" r:id="rId19"/>
    <p:sldId id="282" r:id="rId20"/>
    <p:sldId id="290" r:id="rId2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188"/>
    <a:srgbClr val="8FA4B7"/>
    <a:srgbClr val="FFD70D"/>
    <a:srgbClr val="FFDA25"/>
    <a:srgbClr val="A6A6A6"/>
    <a:srgbClr val="FECAB2"/>
    <a:srgbClr val="FFC8B3"/>
    <a:srgbClr val="374552"/>
    <a:srgbClr val="984C9E"/>
    <a:srgbClr val="36B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3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5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114B6-6EDC-447E-B20D-8184C0EC2F9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DF707-8859-4E0D-9A22-DA180B778D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0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DF707-8859-4E0D-9A22-DA180B778D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5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143D-C435-4951-B49A-F9FD94B99A5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1F87-751E-4A30-9A27-4BFECAB65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2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143D-C435-4951-B49A-F9FD94B99A5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1F87-751E-4A30-9A27-4BFECAB65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5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143D-C435-4951-B49A-F9FD94B99A5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1F87-751E-4A30-9A27-4BFECAB65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554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515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493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39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143D-C435-4951-B49A-F9FD94B99A5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1F87-751E-4A30-9A27-4BFECAB65FD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168182" y="415391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defTabSz="914400"/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6035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143D-C435-4951-B49A-F9FD94B99A5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1F87-751E-4A30-9A27-4BFECAB65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9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143D-C435-4951-B49A-F9FD94B99A5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1F87-751E-4A30-9A27-4BFECAB65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10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143D-C435-4951-B49A-F9FD94B99A5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1F87-751E-4A30-9A27-4BFECAB65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7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143D-C435-4951-B49A-F9FD94B99A5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31F87-751E-4A30-9A27-4BFECAB65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5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B143D-C435-4951-B49A-F9FD94B99A55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31F87-751E-4A30-9A27-4BFECAB65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98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libaba/nofor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3336552" y="1691777"/>
            <a:ext cx="2513573" cy="76944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4400" b="1" dirty="0" err="1" smtClean="0">
                <a:solidFill>
                  <a:srgbClr val="3745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NoForm</a:t>
            </a:r>
            <a:endParaRPr lang="zh-CN" altLang="en-US" sz="4400" b="1" dirty="0">
              <a:solidFill>
                <a:srgbClr val="374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12"/>
          <p:cNvSpPr txBox="1"/>
          <p:nvPr/>
        </p:nvSpPr>
        <p:spPr>
          <a:xfrm>
            <a:off x="3390602" y="2367392"/>
            <a:ext cx="226957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7D7876"/>
                </a:solidFill>
                <a:latin typeface="HandelGotDLig" pitchFamily="34" charset="0"/>
                <a:ea typeface="汉真广标" pitchFamily="49" charset="-122"/>
              </a:rPr>
              <a:t>一个更好的表单解决方案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="" xmlns:a16="http://schemas.microsoft.com/office/drawing/2014/main" id="{8ACCCB30-9530-42D4-B53D-46AFE8D72478}"/>
              </a:ext>
            </a:extLst>
          </p:cNvPr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71" name="Freeform 5">
              <a:extLst>
                <a:ext uri="{FF2B5EF4-FFF2-40B4-BE49-F238E27FC236}">
                  <a16:creationId xmlns="" xmlns:a16="http://schemas.microsoft.com/office/drawing/2014/main" id="{194DABD8-A4E2-4D3E-B236-0CC9006F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2" name="Freeform 6">
              <a:extLst>
                <a:ext uri="{FF2B5EF4-FFF2-40B4-BE49-F238E27FC236}">
                  <a16:creationId xmlns="" xmlns:a16="http://schemas.microsoft.com/office/drawing/2014/main" id="{5A54A1AD-4A06-4424-8577-FD51DDA2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3" name="Freeform 7">
              <a:extLst>
                <a:ext uri="{FF2B5EF4-FFF2-40B4-BE49-F238E27FC236}">
                  <a16:creationId xmlns="" xmlns:a16="http://schemas.microsoft.com/office/drawing/2014/main" id="{48992316-171D-4D81-9677-C7BEB41DF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5" name="Freeform 8">
              <a:extLst>
                <a:ext uri="{FF2B5EF4-FFF2-40B4-BE49-F238E27FC236}">
                  <a16:creationId xmlns="" xmlns:a16="http://schemas.microsoft.com/office/drawing/2014/main" id="{B322E208-0823-4C5F-A3F6-322BEC714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76" name="Freeform 9">
              <a:extLst>
                <a:ext uri="{FF2B5EF4-FFF2-40B4-BE49-F238E27FC236}">
                  <a16:creationId xmlns="" xmlns:a16="http://schemas.microsoft.com/office/drawing/2014/main" id="{8FDAFA18-8310-4586-B2D6-8DFA9236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77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404956" y="4542788"/>
            <a:ext cx="100420" cy="100420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7" name="直接连接符 106">
            <a:extLst>
              <a:ext uri="{FF2B5EF4-FFF2-40B4-BE49-F238E27FC236}">
                <a16:creationId xmlns="" xmlns:a16="http://schemas.microsoft.com/office/drawing/2014/main" id="{E313177E-59BA-45B4-A649-116184D482FA}"/>
              </a:ext>
            </a:extLst>
          </p:cNvPr>
          <p:cNvCxnSpPr/>
          <p:nvPr/>
        </p:nvCxnSpPr>
        <p:spPr>
          <a:xfrm>
            <a:off x="1701936" y="1621194"/>
            <a:ext cx="596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="" xmlns:a16="http://schemas.microsoft.com/office/drawing/2014/main" id="{4813C647-C18F-49A4-9F27-02A75536227E}"/>
              </a:ext>
            </a:extLst>
          </p:cNvPr>
          <p:cNvCxnSpPr/>
          <p:nvPr/>
        </p:nvCxnSpPr>
        <p:spPr>
          <a:xfrm>
            <a:off x="1701936" y="2751725"/>
            <a:ext cx="596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7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250"/>
                            </p:stCondLst>
                            <p:childTnLst>
                              <p:par>
                                <p:cTn id="26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40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4" grpId="0"/>
      <p:bldP spid="77" grpId="0" animBg="1"/>
      <p:bldP spid="78" grpId="0" animBg="1"/>
      <p:bldP spid="79" grpId="0" animBg="1"/>
      <p:bldP spid="85" grpId="0" animBg="1"/>
      <p:bldP spid="86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71434" y="1027073"/>
            <a:ext cx="28728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基本表单：</a:t>
            </a:r>
            <a:r>
              <a:rPr kumimoji="0" lang="en-US" altLang="zh-CN" sz="140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FormItem</a:t>
            </a: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， </a:t>
            </a:r>
            <a:r>
              <a:rPr kumimoji="0" lang="en-US" altLang="zh-CN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Item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434" y="1640449"/>
            <a:ext cx="7343346" cy="2956118"/>
            <a:chOff x="1222898" y="2599671"/>
            <a:chExt cx="20888500" cy="8433648"/>
          </a:xfrm>
        </p:grpSpPr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287953" y="2905606"/>
              <a:ext cx="11143166" cy="31051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Shape 194"/>
            <p:cNvSpPr/>
            <p:nvPr/>
          </p:nvSpPr>
          <p:spPr>
            <a:xfrm>
              <a:off x="1222898" y="8952271"/>
              <a:ext cx="1762021" cy="2872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marL="576655" indent="-576655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200" dirty="0" err="1"/>
                <a:t>validateConfig</a:t>
              </a:r>
              <a:endParaRPr sz="1200" dirty="0"/>
            </a:p>
          </p:txBody>
        </p:sp>
        <p:grpSp>
          <p:nvGrpSpPr>
            <p:cNvPr id="10" name="Group 197"/>
            <p:cNvGrpSpPr/>
            <p:nvPr/>
          </p:nvGrpSpPr>
          <p:grpSpPr>
            <a:xfrm>
              <a:off x="14878228" y="5699300"/>
              <a:ext cx="7233170" cy="5334019"/>
              <a:chOff x="0" y="0"/>
              <a:chExt cx="7233169" cy="5334018"/>
            </a:xfrm>
          </p:grpSpPr>
          <p:pic>
            <p:nvPicPr>
              <p:cNvPr id="26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86850" y="418802"/>
                <a:ext cx="6121401" cy="4521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" name="Shape 196"/>
              <p:cNvSpPr/>
              <p:nvPr/>
            </p:nvSpPr>
            <p:spPr>
              <a:xfrm>
                <a:off x="0" y="0"/>
                <a:ext cx="7233170" cy="5334019"/>
              </a:xfrm>
              <a:prstGeom prst="rect">
                <a:avLst/>
              </a:prstGeom>
              <a:noFill/>
              <a:ln w="50800" cap="flat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</p:grpSp>
        <p:grpSp>
          <p:nvGrpSpPr>
            <p:cNvPr id="11" name="Group 201"/>
            <p:cNvGrpSpPr/>
            <p:nvPr/>
          </p:nvGrpSpPr>
          <p:grpSpPr>
            <a:xfrm>
              <a:off x="1222898" y="3262629"/>
              <a:ext cx="17333312" cy="5221003"/>
              <a:chOff x="-645510" y="0"/>
              <a:chExt cx="17333310" cy="5221001"/>
            </a:xfrm>
          </p:grpSpPr>
          <p:sp>
            <p:nvSpPr>
              <p:cNvPr id="23" name="Shape 198"/>
              <p:cNvSpPr/>
              <p:nvPr/>
            </p:nvSpPr>
            <p:spPr>
              <a:xfrm>
                <a:off x="-645510" y="4933744"/>
                <a:ext cx="1146469" cy="287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marL="576655" indent="-576655">
                  <a:spcBef>
                    <a:spcPts val="1600"/>
                  </a:spcBef>
                  <a:buSzPct val="75000"/>
                  <a:buChar char="•"/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200" dirty="0"/>
                  <a:t>status</a:t>
                </a:r>
              </a:p>
            </p:txBody>
          </p:sp>
          <p:sp>
            <p:nvSpPr>
              <p:cNvPr id="24" name="Shape 212"/>
              <p:cNvSpPr/>
              <p:nvPr/>
            </p:nvSpPr>
            <p:spPr>
              <a:xfrm>
                <a:off x="7936230" y="0"/>
                <a:ext cx="8751570" cy="2458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157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oval" w="med" len="med"/>
              </a:ln>
              <a:effectLst/>
            </p:spPr>
            <p:txBody>
              <a:bodyPr/>
              <a:lstStyle/>
              <a:p>
                <a:endParaRPr sz="1200"/>
              </a:p>
            </p:txBody>
          </p:sp>
          <p:sp>
            <p:nvSpPr>
              <p:cNvPr id="25" name="Shape 213"/>
              <p:cNvSpPr/>
              <p:nvPr/>
            </p:nvSpPr>
            <p:spPr>
              <a:xfrm>
                <a:off x="2593577" y="5000582"/>
                <a:ext cx="10278176" cy="109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endParaRPr sz="1200"/>
              </a:p>
            </p:txBody>
          </p:sp>
        </p:grpSp>
        <p:grpSp>
          <p:nvGrpSpPr>
            <p:cNvPr id="12" name="Group 204"/>
            <p:cNvGrpSpPr/>
            <p:nvPr/>
          </p:nvGrpSpPr>
          <p:grpSpPr>
            <a:xfrm>
              <a:off x="1232558" y="5773479"/>
              <a:ext cx="6163194" cy="1995291"/>
              <a:chOff x="-681906" y="59"/>
              <a:chExt cx="6163192" cy="1995290"/>
            </a:xfrm>
          </p:grpSpPr>
          <p:sp>
            <p:nvSpPr>
              <p:cNvPr id="21" name="Shape 202"/>
              <p:cNvSpPr/>
              <p:nvPr/>
            </p:nvSpPr>
            <p:spPr>
              <a:xfrm>
                <a:off x="-681906" y="1708092"/>
                <a:ext cx="1069524" cy="287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marL="576655" indent="-576655">
                  <a:spcBef>
                    <a:spcPts val="1600"/>
                  </a:spcBef>
                  <a:buSzPct val="75000"/>
                  <a:buChar char="•"/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200" dirty="0"/>
                  <a:t>error</a:t>
                </a:r>
              </a:p>
            </p:txBody>
          </p:sp>
          <p:sp>
            <p:nvSpPr>
              <p:cNvPr id="22" name="Shape 214"/>
              <p:cNvSpPr/>
              <p:nvPr/>
            </p:nvSpPr>
            <p:spPr>
              <a:xfrm>
                <a:off x="2259555" y="59"/>
                <a:ext cx="3221731" cy="1926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 sz="1200"/>
              </a:p>
            </p:txBody>
          </p:sp>
        </p:grpSp>
        <p:grpSp>
          <p:nvGrpSpPr>
            <p:cNvPr id="13" name="Group 207"/>
            <p:cNvGrpSpPr/>
            <p:nvPr/>
          </p:nvGrpSpPr>
          <p:grpSpPr>
            <a:xfrm>
              <a:off x="1222898" y="5158058"/>
              <a:ext cx="4050078" cy="1854821"/>
              <a:chOff x="-645510" y="1279478"/>
              <a:chExt cx="4050076" cy="1854819"/>
            </a:xfrm>
          </p:grpSpPr>
          <p:sp>
            <p:nvSpPr>
              <p:cNvPr id="19" name="Shape 205"/>
              <p:cNvSpPr/>
              <p:nvPr/>
            </p:nvSpPr>
            <p:spPr>
              <a:xfrm>
                <a:off x="-645510" y="2847040"/>
                <a:ext cx="1069524" cy="287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88900" dist="41528" dir="2143398" rotWithShape="0">
                  <a:srgbClr val="000000">
                    <a:alpha val="1414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marL="576655" indent="-576655">
                  <a:spcBef>
                    <a:spcPts val="1600"/>
                  </a:spcBef>
                  <a:buSzPct val="75000"/>
                  <a:buChar char="•"/>
                  <a:defRPr sz="36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200" dirty="0"/>
                  <a:t>props</a:t>
                </a:r>
              </a:p>
            </p:txBody>
          </p:sp>
          <p:sp>
            <p:nvSpPr>
              <p:cNvPr id="20" name="Shape 215"/>
              <p:cNvSpPr/>
              <p:nvPr/>
            </p:nvSpPr>
            <p:spPr>
              <a:xfrm>
                <a:off x="2305613" y="1279478"/>
                <a:ext cx="1098953" cy="1854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 sz="1200"/>
              </a:p>
            </p:txBody>
          </p:sp>
        </p:grpSp>
        <p:grpSp>
          <p:nvGrpSpPr>
            <p:cNvPr id="14" name="Group 210"/>
            <p:cNvGrpSpPr/>
            <p:nvPr/>
          </p:nvGrpSpPr>
          <p:grpSpPr>
            <a:xfrm>
              <a:off x="2146560" y="2599671"/>
              <a:ext cx="11044417" cy="2558386"/>
              <a:chOff x="0" y="0"/>
              <a:chExt cx="11044416" cy="2558384"/>
            </a:xfrm>
          </p:grpSpPr>
          <p:sp>
            <p:nvSpPr>
              <p:cNvPr id="16" name="Shape 208"/>
              <p:cNvSpPr/>
              <p:nvPr/>
            </p:nvSpPr>
            <p:spPr>
              <a:xfrm>
                <a:off x="0" y="0"/>
                <a:ext cx="5776477" cy="2558385"/>
              </a:xfrm>
              <a:prstGeom prst="rect">
                <a:avLst/>
              </a:prstGeom>
              <a:noFill/>
              <a:ln w="50800" cap="flat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  <p:sp>
            <p:nvSpPr>
              <p:cNvPr id="17" name="Shape 209"/>
              <p:cNvSpPr/>
              <p:nvPr/>
            </p:nvSpPr>
            <p:spPr>
              <a:xfrm>
                <a:off x="9046463" y="952508"/>
                <a:ext cx="1997954" cy="1091198"/>
              </a:xfrm>
              <a:prstGeom prst="rect">
                <a:avLst/>
              </a:prstGeom>
              <a:noFill/>
              <a:ln w="50800" cap="flat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 sz="1200"/>
              </a:p>
            </p:txBody>
          </p:sp>
        </p:grpSp>
        <p:sp>
          <p:nvSpPr>
            <p:cNvPr id="15" name="Shape 211"/>
            <p:cNvSpPr/>
            <p:nvPr/>
          </p:nvSpPr>
          <p:spPr>
            <a:xfrm>
              <a:off x="14878228" y="5699300"/>
              <a:ext cx="7233170" cy="5334019"/>
            </a:xfrm>
            <a:prstGeom prst="rect">
              <a:avLst/>
            </a:prstGeom>
            <a:ln w="50800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sp>
        <p:nvSpPr>
          <p:cNvPr id="28" name="TextBox 6"/>
          <p:cNvSpPr txBox="1">
            <a:spLocks noChangeArrowheads="1"/>
          </p:cNvSpPr>
          <p:nvPr/>
        </p:nvSpPr>
        <p:spPr bwMode="auto">
          <a:xfrm>
            <a:off x="3252782" y="1027072"/>
            <a:ext cx="48925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000" dirty="0" err="1"/>
              <a:t>FormItem</a:t>
            </a:r>
            <a:r>
              <a:rPr lang="zh-CN" altLang="en-US" sz="1000" dirty="0"/>
              <a:t>拥有</a:t>
            </a:r>
            <a:r>
              <a:rPr lang="en-US" altLang="zh-CN" sz="1000" dirty="0" err="1"/>
              <a:t>NoForm</a:t>
            </a:r>
            <a:r>
              <a:rPr lang="zh-CN" altLang="en-US" sz="1000" dirty="0"/>
              <a:t>定制的布局样式及表单元素的额外属性（</a:t>
            </a:r>
            <a:r>
              <a:rPr lang="en-US" altLang="zh-CN" sz="1000" dirty="0"/>
              <a:t>prefix, suffix</a:t>
            </a:r>
            <a:r>
              <a:rPr lang="en-US" altLang="zh-CN" sz="1000" dirty="0" smtClean="0"/>
              <a:t>...)</a:t>
            </a:r>
          </a:p>
          <a:p>
            <a:endParaRPr lang="en-US" altLang="zh-CN" sz="1000" dirty="0"/>
          </a:p>
          <a:p>
            <a:r>
              <a:rPr lang="en-US" altLang="zh-CN" sz="1000" dirty="0"/>
              <a:t>Item</a:t>
            </a:r>
            <a:r>
              <a:rPr lang="zh-CN" altLang="en-US" sz="1000" dirty="0"/>
              <a:t>是纯粹的表单元素，它不具有任何布局样式。</a:t>
            </a:r>
          </a:p>
        </p:txBody>
      </p:sp>
    </p:spTree>
    <p:extLst>
      <p:ext uri="{BB962C8B-B14F-4D97-AF65-F5344CB8AC3E}">
        <p14:creationId xmlns:p14="http://schemas.microsoft.com/office/powerpoint/2010/main" val="40717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84406" y="1003559"/>
            <a:ext cx="10374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状态信息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34" y="1522041"/>
            <a:ext cx="68389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1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84406" y="1003559"/>
            <a:ext cx="10374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状态信息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pic>
        <p:nvPicPr>
          <p:cNvPr id="2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728" y="1027073"/>
            <a:ext cx="5783339" cy="35792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8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84406" y="1003559"/>
            <a:ext cx="10374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状态信息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72" y="1003559"/>
            <a:ext cx="3104344" cy="17216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6" y="2924917"/>
            <a:ext cx="8210135" cy="21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84406" y="1003559"/>
            <a:ext cx="10374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Warpper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98" y="1219200"/>
            <a:ext cx="2537785" cy="1263278"/>
          </a:xfrm>
          <a:prstGeom prst="rect">
            <a:avLst/>
          </a:prstGeom>
        </p:spPr>
      </p:pic>
      <p:pic>
        <p:nvPicPr>
          <p:cNvPr id="7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06" y="2989633"/>
            <a:ext cx="3592649" cy="125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75" y="1407268"/>
            <a:ext cx="3965738" cy="2641971"/>
          </a:xfrm>
          <a:prstGeom prst="rect">
            <a:avLst/>
          </a:prstGeom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74488" y="1003559"/>
            <a:ext cx="10374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组件标准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56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71434" y="1027073"/>
            <a:ext cx="3586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组件标准：接入外部组件和自定义组件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3" y="1473793"/>
            <a:ext cx="7885532" cy="11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1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71434" y="1027073"/>
            <a:ext cx="19973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重复表单：</a:t>
            </a:r>
            <a:r>
              <a:rPr kumimoji="0" lang="en-US" altLang="zh-CN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Repeater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41077" y="1517515"/>
            <a:ext cx="6159723" cy="2003898"/>
            <a:chOff x="1741809" y="3384613"/>
            <a:chExt cx="19835231" cy="6428727"/>
          </a:xfrm>
        </p:grpSpPr>
        <p:grpSp>
          <p:nvGrpSpPr>
            <p:cNvPr id="11" name="Group 176"/>
            <p:cNvGrpSpPr/>
            <p:nvPr/>
          </p:nvGrpSpPr>
          <p:grpSpPr>
            <a:xfrm>
              <a:off x="10656508" y="4251910"/>
              <a:ext cx="2967720" cy="4406901"/>
              <a:chOff x="0" y="0"/>
              <a:chExt cx="2967719" cy="4406900"/>
            </a:xfrm>
          </p:grpSpPr>
          <p:pic>
            <p:nvPicPr>
              <p:cNvPr id="23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884919" y="0"/>
                <a:ext cx="2082801" cy="44069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" name="Shape 173"/>
              <p:cNvSpPr/>
              <p:nvPr/>
            </p:nvSpPr>
            <p:spPr>
              <a:xfrm flipV="1">
                <a:off x="0" y="1033400"/>
                <a:ext cx="127000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Shape 174"/>
              <p:cNvSpPr/>
              <p:nvPr/>
            </p:nvSpPr>
            <p:spPr>
              <a:xfrm flipV="1">
                <a:off x="0" y="2203449"/>
                <a:ext cx="1270001" cy="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Shape 175"/>
              <p:cNvSpPr/>
              <p:nvPr/>
            </p:nvSpPr>
            <p:spPr>
              <a:xfrm>
                <a:off x="-1" y="3373499"/>
                <a:ext cx="1270001" cy="2527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7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41809" y="3406535"/>
              <a:ext cx="9182101" cy="5181601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9" name="Group 180"/>
            <p:cNvGrpSpPr/>
            <p:nvPr/>
          </p:nvGrpSpPr>
          <p:grpSpPr>
            <a:xfrm>
              <a:off x="13039887" y="4961939"/>
              <a:ext cx="8537153" cy="4851401"/>
              <a:chOff x="0" y="0"/>
              <a:chExt cx="8537151" cy="4851400"/>
            </a:xfrm>
          </p:grpSpPr>
          <p:sp>
            <p:nvSpPr>
              <p:cNvPr id="21" name="Shape 178"/>
              <p:cNvSpPr/>
              <p:nvPr/>
            </p:nvSpPr>
            <p:spPr>
              <a:xfrm flipV="1">
                <a:off x="-1" y="1514900"/>
                <a:ext cx="2610093" cy="14133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22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09451" y="0"/>
                <a:ext cx="5727701" cy="4851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588533" y="3384613"/>
              <a:ext cx="2082801" cy="143510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61313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84306" y="1027073"/>
            <a:ext cx="645268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Table Repeater,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InlineRepeater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(single/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mutlple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), 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SelectifyRepeater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9" y="1988986"/>
            <a:ext cx="4097459" cy="26279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56" y="1256430"/>
            <a:ext cx="5967815" cy="10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71434" y="1027073"/>
            <a:ext cx="19973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手风琴：</a:t>
            </a:r>
            <a:r>
              <a:rPr kumimoji="0" lang="en-US" altLang="zh-CN" sz="140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Accordian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30695" y="1557129"/>
            <a:ext cx="4664765" cy="2447831"/>
            <a:chOff x="1959772" y="2577802"/>
            <a:chExt cx="15046125" cy="7410518"/>
          </a:xfrm>
        </p:grpSpPr>
        <p:pic>
          <p:nvPicPr>
            <p:cNvPr id="1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59772" y="2577802"/>
              <a:ext cx="10401301" cy="7302501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7" name="Group 189"/>
            <p:cNvGrpSpPr/>
            <p:nvPr/>
          </p:nvGrpSpPr>
          <p:grpSpPr>
            <a:xfrm>
              <a:off x="4748985" y="5581419"/>
              <a:ext cx="11019157" cy="4406901"/>
              <a:chOff x="0" y="0"/>
              <a:chExt cx="11019155" cy="4406900"/>
            </a:xfrm>
          </p:grpSpPr>
          <p:pic>
            <p:nvPicPr>
              <p:cNvPr id="29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8936356" y="0"/>
                <a:ext cx="2082801" cy="44069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" name="Shape 186"/>
              <p:cNvSpPr/>
              <p:nvPr/>
            </p:nvSpPr>
            <p:spPr>
              <a:xfrm>
                <a:off x="7796688" y="315448"/>
                <a:ext cx="1555803" cy="66437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Shape 187"/>
              <p:cNvSpPr/>
              <p:nvPr/>
            </p:nvSpPr>
            <p:spPr>
              <a:xfrm flipV="1">
                <a:off x="20446" y="2238619"/>
                <a:ext cx="9332045" cy="48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Shape 188"/>
              <p:cNvSpPr/>
              <p:nvPr/>
            </p:nvSpPr>
            <p:spPr>
              <a:xfrm flipV="1">
                <a:off x="-1" y="3654253"/>
                <a:ext cx="9301939" cy="3302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28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745296" y="4623582"/>
              <a:ext cx="2260601" cy="143510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60699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5192813" y="1412532"/>
            <a:ext cx="2160240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不支持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配置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化生成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385631" y="1421474"/>
            <a:ext cx="26156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支持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Status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状态设置，较方便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42805" y="2346643"/>
            <a:ext cx="19254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支持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repeat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组件设计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53709" y="2339192"/>
            <a:ext cx="2160240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当前支持的框架较少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730610" y="1788084"/>
            <a:ext cx="899611" cy="1660175"/>
          </a:xfrm>
          <a:custGeom>
            <a:avLst/>
            <a:gdLst>
              <a:gd name="connsiteX0" fmla="*/ 645548 w 1024612"/>
              <a:gd name="connsiteY0" fmla="*/ 0 h 1890856"/>
              <a:gd name="connsiteX1" fmla="*/ 1024612 w 1024612"/>
              <a:gd name="connsiteY1" fmla="*/ 0 h 1890856"/>
              <a:gd name="connsiteX2" fmla="*/ 1024612 w 1024612"/>
              <a:gd name="connsiteY2" fmla="*/ 114238 h 1890856"/>
              <a:gd name="connsiteX3" fmla="*/ 694573 w 1024612"/>
              <a:gd name="connsiteY3" fmla="*/ 114238 h 1890856"/>
              <a:gd name="connsiteX4" fmla="*/ 617500 w 1024612"/>
              <a:gd name="connsiteY4" fmla="*/ 129799 h 1890856"/>
              <a:gd name="connsiteX5" fmla="*/ 596605 w 1024612"/>
              <a:gd name="connsiteY5" fmla="*/ 141140 h 1890856"/>
              <a:gd name="connsiteX6" fmla="*/ 594444 w 1024612"/>
              <a:gd name="connsiteY6" fmla="*/ 141946 h 1890856"/>
              <a:gd name="connsiteX7" fmla="*/ 589231 w 1024612"/>
              <a:gd name="connsiteY7" fmla="*/ 145142 h 1890856"/>
              <a:gd name="connsiteX8" fmla="*/ 583865 w 1024612"/>
              <a:gd name="connsiteY8" fmla="*/ 148055 h 1890856"/>
              <a:gd name="connsiteX9" fmla="*/ 582089 w 1024612"/>
              <a:gd name="connsiteY9" fmla="*/ 149520 h 1890856"/>
              <a:gd name="connsiteX10" fmla="*/ 561817 w 1024612"/>
              <a:gd name="connsiteY10" fmla="*/ 161947 h 1890856"/>
              <a:gd name="connsiteX11" fmla="*/ 509805 w 1024612"/>
              <a:gd name="connsiteY11" fmla="*/ 220915 h 1890856"/>
              <a:gd name="connsiteX12" fmla="*/ 153096 w 1024612"/>
              <a:gd name="connsiteY12" fmla="*/ 838752 h 1890856"/>
              <a:gd name="connsiteX13" fmla="*/ 128036 w 1024612"/>
              <a:gd name="connsiteY13" fmla="*/ 913279 h 1890856"/>
              <a:gd name="connsiteX14" fmla="*/ 127410 w 1024612"/>
              <a:gd name="connsiteY14" fmla="*/ 937049 h 1890856"/>
              <a:gd name="connsiteX15" fmla="*/ 127028 w 1024612"/>
              <a:gd name="connsiteY15" fmla="*/ 939320 h 1890856"/>
              <a:gd name="connsiteX16" fmla="*/ 127189 w 1024612"/>
              <a:gd name="connsiteY16" fmla="*/ 945423 h 1890856"/>
              <a:gd name="connsiteX17" fmla="*/ 127028 w 1024612"/>
              <a:gd name="connsiteY17" fmla="*/ 951536 h 1890856"/>
              <a:gd name="connsiteX18" fmla="*/ 127410 w 1024612"/>
              <a:gd name="connsiteY18" fmla="*/ 953810 h 1890856"/>
              <a:gd name="connsiteX19" fmla="*/ 128036 w 1024612"/>
              <a:gd name="connsiteY19" fmla="*/ 977576 h 1890856"/>
              <a:gd name="connsiteX20" fmla="*/ 153096 w 1024612"/>
              <a:gd name="connsiteY20" fmla="*/ 1052104 h 1890856"/>
              <a:gd name="connsiteX21" fmla="*/ 509805 w 1024612"/>
              <a:gd name="connsiteY21" fmla="*/ 1669942 h 1890856"/>
              <a:gd name="connsiteX22" fmla="*/ 561817 w 1024612"/>
              <a:gd name="connsiteY22" fmla="*/ 1728909 h 1890856"/>
              <a:gd name="connsiteX23" fmla="*/ 577373 w 1024612"/>
              <a:gd name="connsiteY23" fmla="*/ 1737445 h 1890856"/>
              <a:gd name="connsiteX24" fmla="*/ 583865 w 1024612"/>
              <a:gd name="connsiteY24" fmla="*/ 1742801 h 1890856"/>
              <a:gd name="connsiteX25" fmla="*/ 694573 w 1024612"/>
              <a:gd name="connsiteY25" fmla="*/ 1776618 h 1890856"/>
              <a:gd name="connsiteX26" fmla="*/ 1024612 w 1024612"/>
              <a:gd name="connsiteY26" fmla="*/ 1776618 h 1890856"/>
              <a:gd name="connsiteX27" fmla="*/ 1024612 w 1024612"/>
              <a:gd name="connsiteY27" fmla="*/ 1890856 h 1890856"/>
              <a:gd name="connsiteX28" fmla="*/ 645548 w 1024612"/>
              <a:gd name="connsiteY28" fmla="*/ 1890856 h 1890856"/>
              <a:gd name="connsiteX29" fmla="*/ 519624 w 1024612"/>
              <a:gd name="connsiteY29" fmla="*/ 1852391 h 1890856"/>
              <a:gd name="connsiteX30" fmla="*/ 512240 w 1024612"/>
              <a:gd name="connsiteY30" fmla="*/ 1846299 h 1890856"/>
              <a:gd name="connsiteX31" fmla="*/ 494546 w 1024612"/>
              <a:gd name="connsiteY31" fmla="*/ 1836589 h 1890856"/>
              <a:gd name="connsiteX32" fmla="*/ 435385 w 1024612"/>
              <a:gd name="connsiteY32" fmla="*/ 1769518 h 1890856"/>
              <a:gd name="connsiteX33" fmla="*/ 29651 w 1024612"/>
              <a:gd name="connsiteY33" fmla="*/ 1066765 h 1890856"/>
              <a:gd name="connsiteX34" fmla="*/ 1146 w 1024612"/>
              <a:gd name="connsiteY34" fmla="*/ 981995 h 1890856"/>
              <a:gd name="connsiteX35" fmla="*/ 434 w 1024612"/>
              <a:gd name="connsiteY35" fmla="*/ 954962 h 1890856"/>
              <a:gd name="connsiteX36" fmla="*/ 0 w 1024612"/>
              <a:gd name="connsiteY36" fmla="*/ 952375 h 1890856"/>
              <a:gd name="connsiteX37" fmla="*/ 183 w 1024612"/>
              <a:gd name="connsiteY37" fmla="*/ 945422 h 1890856"/>
              <a:gd name="connsiteX38" fmla="*/ 0 w 1024612"/>
              <a:gd name="connsiteY38" fmla="*/ 938480 h 1890856"/>
              <a:gd name="connsiteX39" fmla="*/ 434 w 1024612"/>
              <a:gd name="connsiteY39" fmla="*/ 935897 h 1890856"/>
              <a:gd name="connsiteX40" fmla="*/ 1146 w 1024612"/>
              <a:gd name="connsiteY40" fmla="*/ 908861 h 1890856"/>
              <a:gd name="connsiteX41" fmla="*/ 29651 w 1024612"/>
              <a:gd name="connsiteY41" fmla="*/ 824090 h 1890856"/>
              <a:gd name="connsiteX42" fmla="*/ 435385 w 1024612"/>
              <a:gd name="connsiteY42" fmla="*/ 121338 h 1890856"/>
              <a:gd name="connsiteX43" fmla="*/ 494546 w 1024612"/>
              <a:gd name="connsiteY43" fmla="*/ 54266 h 1890856"/>
              <a:gd name="connsiteX44" fmla="*/ 517604 w 1024612"/>
              <a:gd name="connsiteY44" fmla="*/ 40132 h 1890856"/>
              <a:gd name="connsiteX45" fmla="*/ 519624 w 1024612"/>
              <a:gd name="connsiteY45" fmla="*/ 38464 h 1890856"/>
              <a:gd name="connsiteX46" fmla="*/ 525727 w 1024612"/>
              <a:gd name="connsiteY46" fmla="*/ 35152 h 1890856"/>
              <a:gd name="connsiteX47" fmla="*/ 531657 w 1024612"/>
              <a:gd name="connsiteY47" fmla="*/ 31517 h 1890856"/>
              <a:gd name="connsiteX48" fmla="*/ 534115 w 1024612"/>
              <a:gd name="connsiteY48" fmla="*/ 30600 h 1890856"/>
              <a:gd name="connsiteX49" fmla="*/ 557881 w 1024612"/>
              <a:gd name="connsiteY49" fmla="*/ 17699 h 1890856"/>
              <a:gd name="connsiteX50" fmla="*/ 645548 w 1024612"/>
              <a:gd name="connsiteY50" fmla="*/ 0 h 189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24612" h="1890856">
                <a:moveTo>
                  <a:pt x="645548" y="0"/>
                </a:moveTo>
                <a:lnTo>
                  <a:pt x="1024612" y="0"/>
                </a:lnTo>
                <a:lnTo>
                  <a:pt x="1024612" y="114238"/>
                </a:lnTo>
                <a:lnTo>
                  <a:pt x="694573" y="114238"/>
                </a:lnTo>
                <a:cubicBezTo>
                  <a:pt x="667234" y="114238"/>
                  <a:pt x="641188" y="119779"/>
                  <a:pt x="617500" y="129799"/>
                </a:cubicBezTo>
                <a:lnTo>
                  <a:pt x="596605" y="141140"/>
                </a:lnTo>
                <a:lnTo>
                  <a:pt x="594444" y="141946"/>
                </a:lnTo>
                <a:lnTo>
                  <a:pt x="589231" y="145142"/>
                </a:lnTo>
                <a:lnTo>
                  <a:pt x="583865" y="148055"/>
                </a:lnTo>
                <a:lnTo>
                  <a:pt x="582089" y="149520"/>
                </a:lnTo>
                <a:lnTo>
                  <a:pt x="561817" y="161947"/>
                </a:lnTo>
                <a:cubicBezTo>
                  <a:pt x="541294" y="177452"/>
                  <a:pt x="523474" y="197238"/>
                  <a:pt x="509805" y="220915"/>
                </a:cubicBezTo>
                <a:lnTo>
                  <a:pt x="153096" y="838752"/>
                </a:lnTo>
                <a:cubicBezTo>
                  <a:pt x="139426" y="862428"/>
                  <a:pt x="131202" y="887754"/>
                  <a:pt x="128036" y="913279"/>
                </a:cubicBezTo>
                <a:lnTo>
                  <a:pt x="127410" y="937049"/>
                </a:lnTo>
                <a:lnTo>
                  <a:pt x="127028" y="939320"/>
                </a:lnTo>
                <a:lnTo>
                  <a:pt x="127189" y="945423"/>
                </a:lnTo>
                <a:lnTo>
                  <a:pt x="127028" y="951536"/>
                </a:lnTo>
                <a:lnTo>
                  <a:pt x="127410" y="953810"/>
                </a:lnTo>
                <a:lnTo>
                  <a:pt x="128036" y="977576"/>
                </a:lnTo>
                <a:cubicBezTo>
                  <a:pt x="131202" y="1003101"/>
                  <a:pt x="139427" y="1028428"/>
                  <a:pt x="153096" y="1052104"/>
                </a:cubicBezTo>
                <a:lnTo>
                  <a:pt x="509805" y="1669942"/>
                </a:lnTo>
                <a:cubicBezTo>
                  <a:pt x="523474" y="1693618"/>
                  <a:pt x="541295" y="1713403"/>
                  <a:pt x="561817" y="1728909"/>
                </a:cubicBezTo>
                <a:lnTo>
                  <a:pt x="577373" y="1737445"/>
                </a:lnTo>
                <a:lnTo>
                  <a:pt x="583865" y="1742801"/>
                </a:lnTo>
                <a:cubicBezTo>
                  <a:pt x="615467" y="1764151"/>
                  <a:pt x="653565" y="1776618"/>
                  <a:pt x="694573" y="1776618"/>
                </a:cubicBezTo>
                <a:lnTo>
                  <a:pt x="1024612" y="1776618"/>
                </a:lnTo>
                <a:lnTo>
                  <a:pt x="1024612" y="1890856"/>
                </a:lnTo>
                <a:lnTo>
                  <a:pt x="645548" y="1890856"/>
                </a:lnTo>
                <a:cubicBezTo>
                  <a:pt x="598904" y="1890856"/>
                  <a:pt x="555570" y="1876676"/>
                  <a:pt x="519624" y="1852391"/>
                </a:cubicBezTo>
                <a:lnTo>
                  <a:pt x="512240" y="1846299"/>
                </a:lnTo>
                <a:lnTo>
                  <a:pt x="494546" y="1836589"/>
                </a:lnTo>
                <a:cubicBezTo>
                  <a:pt x="471204" y="1818953"/>
                  <a:pt x="450933" y="1796448"/>
                  <a:pt x="435385" y="1769518"/>
                </a:cubicBezTo>
                <a:lnTo>
                  <a:pt x="29651" y="1066765"/>
                </a:lnTo>
                <a:cubicBezTo>
                  <a:pt x="14103" y="1039835"/>
                  <a:pt x="4748" y="1011028"/>
                  <a:pt x="1146" y="981995"/>
                </a:cubicBezTo>
                <a:lnTo>
                  <a:pt x="434" y="954962"/>
                </a:lnTo>
                <a:lnTo>
                  <a:pt x="0" y="952375"/>
                </a:lnTo>
                <a:lnTo>
                  <a:pt x="183" y="945422"/>
                </a:lnTo>
                <a:lnTo>
                  <a:pt x="0" y="938480"/>
                </a:lnTo>
                <a:lnTo>
                  <a:pt x="434" y="935897"/>
                </a:lnTo>
                <a:lnTo>
                  <a:pt x="1146" y="908861"/>
                </a:lnTo>
                <a:cubicBezTo>
                  <a:pt x="4748" y="879827"/>
                  <a:pt x="14102" y="851020"/>
                  <a:pt x="29651" y="824090"/>
                </a:cubicBezTo>
                <a:lnTo>
                  <a:pt x="435385" y="121338"/>
                </a:lnTo>
                <a:cubicBezTo>
                  <a:pt x="450933" y="94407"/>
                  <a:pt x="471203" y="71902"/>
                  <a:pt x="494546" y="54266"/>
                </a:cubicBezTo>
                <a:lnTo>
                  <a:pt x="517604" y="40132"/>
                </a:lnTo>
                <a:lnTo>
                  <a:pt x="519624" y="38464"/>
                </a:lnTo>
                <a:lnTo>
                  <a:pt x="525727" y="35152"/>
                </a:lnTo>
                <a:lnTo>
                  <a:pt x="531657" y="31517"/>
                </a:lnTo>
                <a:lnTo>
                  <a:pt x="534115" y="30600"/>
                </a:lnTo>
                <a:lnTo>
                  <a:pt x="557881" y="17699"/>
                </a:lnTo>
                <a:cubicBezTo>
                  <a:pt x="584826" y="6303"/>
                  <a:pt x="614452" y="0"/>
                  <a:pt x="645548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630221" y="1788084"/>
            <a:ext cx="906302" cy="1660175"/>
          </a:xfrm>
          <a:custGeom>
            <a:avLst/>
            <a:gdLst>
              <a:gd name="connsiteX0" fmla="*/ 0 w 1032232"/>
              <a:gd name="connsiteY0" fmla="*/ 0 h 1890856"/>
              <a:gd name="connsiteX1" fmla="*/ 386685 w 1032232"/>
              <a:gd name="connsiteY1" fmla="*/ 0 h 1890856"/>
              <a:gd name="connsiteX2" fmla="*/ 474351 w 1032232"/>
              <a:gd name="connsiteY2" fmla="*/ 17699 h 1890856"/>
              <a:gd name="connsiteX3" fmla="*/ 498119 w 1032232"/>
              <a:gd name="connsiteY3" fmla="*/ 30600 h 1890856"/>
              <a:gd name="connsiteX4" fmla="*/ 500575 w 1032232"/>
              <a:gd name="connsiteY4" fmla="*/ 31517 h 1890856"/>
              <a:gd name="connsiteX5" fmla="*/ 506500 w 1032232"/>
              <a:gd name="connsiteY5" fmla="*/ 35149 h 1890856"/>
              <a:gd name="connsiteX6" fmla="*/ 512608 w 1032232"/>
              <a:gd name="connsiteY6" fmla="*/ 38464 h 1890856"/>
              <a:gd name="connsiteX7" fmla="*/ 514630 w 1032232"/>
              <a:gd name="connsiteY7" fmla="*/ 40133 h 1890856"/>
              <a:gd name="connsiteX8" fmla="*/ 537687 w 1032232"/>
              <a:gd name="connsiteY8" fmla="*/ 54266 h 1890856"/>
              <a:gd name="connsiteX9" fmla="*/ 596847 w 1032232"/>
              <a:gd name="connsiteY9" fmla="*/ 121338 h 1890856"/>
              <a:gd name="connsiteX10" fmla="*/ 1002581 w 1032232"/>
              <a:gd name="connsiteY10" fmla="*/ 824090 h 1890856"/>
              <a:gd name="connsiteX11" fmla="*/ 1031087 w 1032232"/>
              <a:gd name="connsiteY11" fmla="*/ 908862 h 1890856"/>
              <a:gd name="connsiteX12" fmla="*/ 1031798 w 1032232"/>
              <a:gd name="connsiteY12" fmla="*/ 935894 h 1890856"/>
              <a:gd name="connsiteX13" fmla="*/ 1032232 w 1032232"/>
              <a:gd name="connsiteY13" fmla="*/ 938480 h 1890856"/>
              <a:gd name="connsiteX14" fmla="*/ 1032049 w 1032232"/>
              <a:gd name="connsiteY14" fmla="*/ 945432 h 1890856"/>
              <a:gd name="connsiteX15" fmla="*/ 1032232 w 1032232"/>
              <a:gd name="connsiteY15" fmla="*/ 952376 h 1890856"/>
              <a:gd name="connsiteX16" fmla="*/ 1031799 w 1032232"/>
              <a:gd name="connsiteY16" fmla="*/ 954959 h 1890856"/>
              <a:gd name="connsiteX17" fmla="*/ 1031087 w 1032232"/>
              <a:gd name="connsiteY17" fmla="*/ 981995 h 1890856"/>
              <a:gd name="connsiteX18" fmla="*/ 1002582 w 1032232"/>
              <a:gd name="connsiteY18" fmla="*/ 1066766 h 1890856"/>
              <a:gd name="connsiteX19" fmla="*/ 596848 w 1032232"/>
              <a:gd name="connsiteY19" fmla="*/ 1769518 h 1890856"/>
              <a:gd name="connsiteX20" fmla="*/ 537687 w 1032232"/>
              <a:gd name="connsiteY20" fmla="*/ 1836589 h 1890856"/>
              <a:gd name="connsiteX21" fmla="*/ 514629 w 1032232"/>
              <a:gd name="connsiteY21" fmla="*/ 1850724 h 1890856"/>
              <a:gd name="connsiteX22" fmla="*/ 512608 w 1032232"/>
              <a:gd name="connsiteY22" fmla="*/ 1852391 h 1890856"/>
              <a:gd name="connsiteX23" fmla="*/ 506504 w 1032232"/>
              <a:gd name="connsiteY23" fmla="*/ 1855705 h 1890856"/>
              <a:gd name="connsiteX24" fmla="*/ 500575 w 1032232"/>
              <a:gd name="connsiteY24" fmla="*/ 1859339 h 1890856"/>
              <a:gd name="connsiteX25" fmla="*/ 498118 w 1032232"/>
              <a:gd name="connsiteY25" fmla="*/ 1860257 h 1890856"/>
              <a:gd name="connsiteX26" fmla="*/ 474351 w 1032232"/>
              <a:gd name="connsiteY26" fmla="*/ 1873157 h 1890856"/>
              <a:gd name="connsiteX27" fmla="*/ 386685 w 1032232"/>
              <a:gd name="connsiteY27" fmla="*/ 1890855 h 1890856"/>
              <a:gd name="connsiteX28" fmla="*/ 0 w 1032232"/>
              <a:gd name="connsiteY28" fmla="*/ 1890856 h 1890856"/>
              <a:gd name="connsiteX29" fmla="*/ 0 w 1032232"/>
              <a:gd name="connsiteY29" fmla="*/ 1776618 h 1890856"/>
              <a:gd name="connsiteX30" fmla="*/ 337658 w 1032232"/>
              <a:gd name="connsiteY30" fmla="*/ 1776617 h 1890856"/>
              <a:gd name="connsiteX31" fmla="*/ 414732 w 1032232"/>
              <a:gd name="connsiteY31" fmla="*/ 1761058 h 1890856"/>
              <a:gd name="connsiteX32" fmla="*/ 435627 w 1032232"/>
              <a:gd name="connsiteY32" fmla="*/ 1749716 h 1890856"/>
              <a:gd name="connsiteX33" fmla="*/ 437787 w 1032232"/>
              <a:gd name="connsiteY33" fmla="*/ 1748909 h 1890856"/>
              <a:gd name="connsiteX34" fmla="*/ 443000 w 1032232"/>
              <a:gd name="connsiteY34" fmla="*/ 1745715 h 1890856"/>
              <a:gd name="connsiteX35" fmla="*/ 448366 w 1032232"/>
              <a:gd name="connsiteY35" fmla="*/ 1742801 h 1890856"/>
              <a:gd name="connsiteX36" fmla="*/ 450143 w 1032232"/>
              <a:gd name="connsiteY36" fmla="*/ 1741335 h 1890856"/>
              <a:gd name="connsiteX37" fmla="*/ 470415 w 1032232"/>
              <a:gd name="connsiteY37" fmla="*/ 1728909 h 1890856"/>
              <a:gd name="connsiteX38" fmla="*/ 522428 w 1032232"/>
              <a:gd name="connsiteY38" fmla="*/ 1669942 h 1890856"/>
              <a:gd name="connsiteX39" fmla="*/ 879136 w 1032232"/>
              <a:gd name="connsiteY39" fmla="*/ 1052105 h 1890856"/>
              <a:gd name="connsiteX40" fmla="*/ 904197 w 1032232"/>
              <a:gd name="connsiteY40" fmla="*/ 977576 h 1890856"/>
              <a:gd name="connsiteX41" fmla="*/ 904822 w 1032232"/>
              <a:gd name="connsiteY41" fmla="*/ 953808 h 1890856"/>
              <a:gd name="connsiteX42" fmla="*/ 905203 w 1032232"/>
              <a:gd name="connsiteY42" fmla="*/ 951536 h 1890856"/>
              <a:gd name="connsiteX43" fmla="*/ 905042 w 1032232"/>
              <a:gd name="connsiteY43" fmla="*/ 945432 h 1890856"/>
              <a:gd name="connsiteX44" fmla="*/ 905203 w 1032232"/>
              <a:gd name="connsiteY44" fmla="*/ 939320 h 1890856"/>
              <a:gd name="connsiteX45" fmla="*/ 904822 w 1032232"/>
              <a:gd name="connsiteY45" fmla="*/ 937046 h 1890856"/>
              <a:gd name="connsiteX46" fmla="*/ 904197 w 1032232"/>
              <a:gd name="connsiteY46" fmla="*/ 913280 h 1890856"/>
              <a:gd name="connsiteX47" fmla="*/ 879135 w 1032232"/>
              <a:gd name="connsiteY47" fmla="*/ 838752 h 1890856"/>
              <a:gd name="connsiteX48" fmla="*/ 522427 w 1032232"/>
              <a:gd name="connsiteY48" fmla="*/ 220915 h 1890856"/>
              <a:gd name="connsiteX49" fmla="*/ 470415 w 1032232"/>
              <a:gd name="connsiteY49" fmla="*/ 161947 h 1890856"/>
              <a:gd name="connsiteX50" fmla="*/ 450144 w 1032232"/>
              <a:gd name="connsiteY50" fmla="*/ 149521 h 1890856"/>
              <a:gd name="connsiteX51" fmla="*/ 448366 w 1032232"/>
              <a:gd name="connsiteY51" fmla="*/ 148055 h 1890856"/>
              <a:gd name="connsiteX52" fmla="*/ 442996 w 1032232"/>
              <a:gd name="connsiteY52" fmla="*/ 145140 h 1890856"/>
              <a:gd name="connsiteX53" fmla="*/ 437787 w 1032232"/>
              <a:gd name="connsiteY53" fmla="*/ 141946 h 1890856"/>
              <a:gd name="connsiteX54" fmla="*/ 435628 w 1032232"/>
              <a:gd name="connsiteY54" fmla="*/ 141141 h 1890856"/>
              <a:gd name="connsiteX55" fmla="*/ 414732 w 1032232"/>
              <a:gd name="connsiteY55" fmla="*/ 129799 h 1890856"/>
              <a:gd name="connsiteX56" fmla="*/ 337658 w 1032232"/>
              <a:gd name="connsiteY56" fmla="*/ 114238 h 1890856"/>
              <a:gd name="connsiteX57" fmla="*/ 0 w 1032232"/>
              <a:gd name="connsiteY57" fmla="*/ 114238 h 1890856"/>
              <a:gd name="connsiteX58" fmla="*/ 0 w 1032232"/>
              <a:gd name="connsiteY58" fmla="*/ 0 h 189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032232" h="1890856">
                <a:moveTo>
                  <a:pt x="0" y="0"/>
                </a:moveTo>
                <a:lnTo>
                  <a:pt x="386685" y="0"/>
                </a:lnTo>
                <a:cubicBezTo>
                  <a:pt x="417781" y="0"/>
                  <a:pt x="447405" y="6303"/>
                  <a:pt x="474351" y="17699"/>
                </a:cubicBezTo>
                <a:lnTo>
                  <a:pt x="498119" y="30600"/>
                </a:lnTo>
                <a:lnTo>
                  <a:pt x="500575" y="31517"/>
                </a:lnTo>
                <a:lnTo>
                  <a:pt x="506500" y="35149"/>
                </a:lnTo>
                <a:lnTo>
                  <a:pt x="512608" y="38464"/>
                </a:lnTo>
                <a:lnTo>
                  <a:pt x="514630" y="40133"/>
                </a:lnTo>
                <a:lnTo>
                  <a:pt x="537687" y="54266"/>
                </a:lnTo>
                <a:cubicBezTo>
                  <a:pt x="561029" y="71902"/>
                  <a:pt x="581299" y="94408"/>
                  <a:pt x="596847" y="121338"/>
                </a:cubicBezTo>
                <a:lnTo>
                  <a:pt x="1002581" y="824090"/>
                </a:lnTo>
                <a:cubicBezTo>
                  <a:pt x="1018130" y="851021"/>
                  <a:pt x="1027484" y="879827"/>
                  <a:pt x="1031087" y="908862"/>
                </a:cubicBezTo>
                <a:lnTo>
                  <a:pt x="1031798" y="935894"/>
                </a:lnTo>
                <a:lnTo>
                  <a:pt x="1032232" y="938480"/>
                </a:lnTo>
                <a:lnTo>
                  <a:pt x="1032049" y="945432"/>
                </a:lnTo>
                <a:lnTo>
                  <a:pt x="1032232" y="952376"/>
                </a:lnTo>
                <a:lnTo>
                  <a:pt x="1031799" y="954959"/>
                </a:lnTo>
                <a:lnTo>
                  <a:pt x="1031087" y="981995"/>
                </a:lnTo>
                <a:cubicBezTo>
                  <a:pt x="1027484" y="1011029"/>
                  <a:pt x="1018130" y="1039835"/>
                  <a:pt x="1002582" y="1066766"/>
                </a:cubicBezTo>
                <a:lnTo>
                  <a:pt x="596848" y="1769518"/>
                </a:lnTo>
                <a:cubicBezTo>
                  <a:pt x="581299" y="1796448"/>
                  <a:pt x="561030" y="1818953"/>
                  <a:pt x="537687" y="1836589"/>
                </a:cubicBezTo>
                <a:lnTo>
                  <a:pt x="514629" y="1850724"/>
                </a:lnTo>
                <a:lnTo>
                  <a:pt x="512608" y="1852391"/>
                </a:lnTo>
                <a:lnTo>
                  <a:pt x="506504" y="1855705"/>
                </a:lnTo>
                <a:lnTo>
                  <a:pt x="500575" y="1859339"/>
                </a:lnTo>
                <a:lnTo>
                  <a:pt x="498118" y="1860257"/>
                </a:lnTo>
                <a:lnTo>
                  <a:pt x="474351" y="1873157"/>
                </a:lnTo>
                <a:cubicBezTo>
                  <a:pt x="447406" y="1884554"/>
                  <a:pt x="417782" y="1890855"/>
                  <a:pt x="386685" y="1890855"/>
                </a:cubicBezTo>
                <a:lnTo>
                  <a:pt x="0" y="1890856"/>
                </a:lnTo>
                <a:lnTo>
                  <a:pt x="0" y="1776618"/>
                </a:lnTo>
                <a:lnTo>
                  <a:pt x="337658" y="1776617"/>
                </a:lnTo>
                <a:cubicBezTo>
                  <a:pt x="364998" y="1776617"/>
                  <a:pt x="391043" y="1771077"/>
                  <a:pt x="414732" y="1761058"/>
                </a:cubicBezTo>
                <a:lnTo>
                  <a:pt x="435627" y="1749716"/>
                </a:lnTo>
                <a:lnTo>
                  <a:pt x="437787" y="1748909"/>
                </a:lnTo>
                <a:lnTo>
                  <a:pt x="443000" y="1745715"/>
                </a:lnTo>
                <a:lnTo>
                  <a:pt x="448366" y="1742801"/>
                </a:lnTo>
                <a:lnTo>
                  <a:pt x="450143" y="1741335"/>
                </a:lnTo>
                <a:lnTo>
                  <a:pt x="470415" y="1728909"/>
                </a:lnTo>
                <a:cubicBezTo>
                  <a:pt x="490937" y="1713403"/>
                  <a:pt x="508757" y="1693618"/>
                  <a:pt x="522428" y="1669942"/>
                </a:cubicBezTo>
                <a:lnTo>
                  <a:pt x="879136" y="1052105"/>
                </a:lnTo>
                <a:cubicBezTo>
                  <a:pt x="892805" y="1028428"/>
                  <a:pt x="901029" y="1003102"/>
                  <a:pt x="904197" y="977576"/>
                </a:cubicBezTo>
                <a:lnTo>
                  <a:pt x="904822" y="953808"/>
                </a:lnTo>
                <a:lnTo>
                  <a:pt x="905203" y="951536"/>
                </a:lnTo>
                <a:lnTo>
                  <a:pt x="905042" y="945432"/>
                </a:lnTo>
                <a:lnTo>
                  <a:pt x="905203" y="939320"/>
                </a:lnTo>
                <a:lnTo>
                  <a:pt x="904822" y="937046"/>
                </a:lnTo>
                <a:lnTo>
                  <a:pt x="904197" y="913280"/>
                </a:lnTo>
                <a:cubicBezTo>
                  <a:pt x="901029" y="887754"/>
                  <a:pt x="892805" y="862429"/>
                  <a:pt x="879135" y="838752"/>
                </a:cubicBezTo>
                <a:lnTo>
                  <a:pt x="522427" y="220915"/>
                </a:lnTo>
                <a:cubicBezTo>
                  <a:pt x="508757" y="197239"/>
                  <a:pt x="490936" y="177452"/>
                  <a:pt x="470415" y="161947"/>
                </a:cubicBezTo>
                <a:lnTo>
                  <a:pt x="450144" y="149521"/>
                </a:lnTo>
                <a:lnTo>
                  <a:pt x="448366" y="148055"/>
                </a:lnTo>
                <a:lnTo>
                  <a:pt x="442996" y="145140"/>
                </a:lnTo>
                <a:lnTo>
                  <a:pt x="437787" y="141946"/>
                </a:lnTo>
                <a:lnTo>
                  <a:pt x="435628" y="141141"/>
                </a:lnTo>
                <a:lnTo>
                  <a:pt x="414732" y="129799"/>
                </a:lnTo>
                <a:cubicBezTo>
                  <a:pt x="391042" y="119779"/>
                  <a:pt x="364997" y="114238"/>
                  <a:pt x="337658" y="114238"/>
                </a:cubicBezTo>
                <a:lnTo>
                  <a:pt x="0" y="11423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cs typeface="+mn-ea"/>
              </a:rPr>
              <a:t>总结</a:t>
            </a:r>
            <a:endParaRPr kumimoji="0" lang="zh-CN" sz="180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itchFamily="34" charset="0"/>
              <a:cs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05160" y="3147553"/>
            <a:ext cx="1925450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DialogForm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组件设计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75551" y="3147553"/>
            <a:ext cx="2160240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当前文档较简单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975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6.17284E-7 L 0.05903 0.00062 " pathEditMode="relative" rAng="0" ptsTypes="AA">
                                          <p:cBhvr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51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6.17284E-7 L -0.05538 0.00062 " pathEditMode="relative" rAng="0" ptsTypes="AA">
                                          <p:cBhvr>
                                            <p:cTn id="1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78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69" grpId="0"/>
          <p:bldP spid="70" grpId="0"/>
          <p:bldP spid="73" grpId="0"/>
          <p:bldP spid="12" grpId="0" animBg="1"/>
          <p:bldP spid="12" grpId="1" animBg="1"/>
          <p:bldP spid="13" grpId="0" animBg="1"/>
          <p:bldP spid="13" grpId="1" animBg="1"/>
          <p:bldP spid="17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42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6.17284E-7 L 0.05903 0.00062 " pathEditMode="relative" rAng="0" ptsTypes="AA">
                                          <p:cBhvr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51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6.17284E-7 L -0.05538 0.00062 " pathEditMode="relative" rAng="0" ptsTypes="AA">
                                          <p:cBhvr>
                                            <p:cTn id="1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778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69" grpId="0"/>
          <p:bldP spid="70" grpId="0"/>
          <p:bldP spid="73" grpId="0"/>
          <p:bldP spid="12" grpId="0" animBg="1"/>
          <p:bldP spid="12" grpId="1" animBg="1"/>
          <p:bldP spid="13" grpId="0" animBg="1"/>
          <p:bldP spid="13" grpId="1" animBg="1"/>
          <p:bldP spid="17" grpId="0"/>
          <p:bldP spid="1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404238" y="916331"/>
            <a:ext cx="771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577188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</a:t>
            </a:r>
            <a:endParaRPr lang="zh-CN" altLang="en-US" sz="7200" dirty="0">
              <a:solidFill>
                <a:srgbClr val="577188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90046" y="1470996"/>
            <a:ext cx="123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77188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ontents</a:t>
            </a:r>
            <a:endParaRPr lang="zh-CN" altLang="en-US" sz="2400" dirty="0">
              <a:solidFill>
                <a:srgbClr val="577188"/>
              </a:solidFill>
              <a:latin typeface="Malgun Gothic" panose="020B0503020000020004" pitchFamily="34" charset="-127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69298" y="105592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577188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目录</a:t>
            </a: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1939351" y="2329853"/>
            <a:ext cx="2250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NoForm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89166" y="2322031"/>
            <a:ext cx="566993" cy="401083"/>
            <a:chOff x="1489166" y="2322031"/>
            <a:chExt cx="566993" cy="401083"/>
          </a:xfrm>
        </p:grpSpPr>
        <p:sp>
          <p:nvSpPr>
            <p:cNvPr id="8" name="任意多边形 7"/>
            <p:cNvSpPr>
              <a:spLocks noChangeAspect="1"/>
            </p:cNvSpPr>
            <p:nvPr/>
          </p:nvSpPr>
          <p:spPr>
            <a:xfrm>
              <a:off x="1563012" y="2322031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6"/>
            <p:cNvSpPr txBox="1">
              <a:spLocks noChangeArrowheads="1"/>
            </p:cNvSpPr>
            <p:nvPr/>
          </p:nvSpPr>
          <p:spPr bwMode="auto">
            <a:xfrm>
              <a:off x="1489166" y="2323004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Impact" pitchFamily="34" charset="0"/>
                  <a:ea typeface="微软雅黑" pitchFamily="34" charset="-122"/>
                  <a:cs typeface="Times New Roman" pitchFamily="18" charset="0"/>
                </a:rPr>
                <a:t>01</a:t>
              </a:r>
              <a:endParaRPr kumimoji="0" lang="zh-CN" sz="18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mpact" pitchFamily="34" charset="0"/>
                <a:ea typeface="宋体" pitchFamily="2" charset="-122"/>
                <a:cs typeface="Times New Roman" pitchFamily="18" charset="0"/>
              </a:endParaRPr>
            </a:p>
          </p:txBody>
        </p:sp>
      </p:grp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5448340" y="2310484"/>
            <a:ext cx="2250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85331" y="2322031"/>
            <a:ext cx="566993" cy="401083"/>
            <a:chOff x="4985331" y="2322031"/>
            <a:chExt cx="566993" cy="401083"/>
          </a:xfrm>
        </p:grpSpPr>
        <p:sp>
          <p:nvSpPr>
            <p:cNvPr id="26" name="任意多边形 25"/>
            <p:cNvSpPr>
              <a:spLocks noChangeAspect="1"/>
            </p:cNvSpPr>
            <p:nvPr/>
          </p:nvSpPr>
          <p:spPr>
            <a:xfrm>
              <a:off x="5059177" y="2322031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6"/>
            <p:cNvSpPr txBox="1">
              <a:spLocks noChangeArrowheads="1"/>
            </p:cNvSpPr>
            <p:nvPr/>
          </p:nvSpPr>
          <p:spPr bwMode="auto">
            <a:xfrm>
              <a:off x="4985331" y="2323004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Impact" pitchFamily="34" charset="0"/>
                  <a:ea typeface="微软雅黑" pitchFamily="34" charset="-122"/>
                  <a:cs typeface="Times New Roman" pitchFamily="18" charset="0"/>
                </a:rPr>
                <a:t>02</a:t>
              </a:r>
              <a:endParaRPr kumimoji="0" lang="zh-CN" sz="18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mpact" pitchFamily="34" charset="0"/>
                <a:ea typeface="宋体" pitchFamily="2" charset="-122"/>
                <a:cs typeface="Times New Roman" pitchFamily="18" charset="0"/>
              </a:endParaRPr>
            </a:p>
          </p:txBody>
        </p:sp>
      </p:grp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1772662" y="3328965"/>
            <a:ext cx="2250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89166" y="3324906"/>
            <a:ext cx="566993" cy="401083"/>
            <a:chOff x="1489166" y="3324906"/>
            <a:chExt cx="566993" cy="401083"/>
          </a:xfrm>
        </p:grpSpPr>
        <p:sp>
          <p:nvSpPr>
            <p:cNvPr id="32" name="任意多边形 31"/>
            <p:cNvSpPr>
              <a:spLocks noChangeAspect="1"/>
            </p:cNvSpPr>
            <p:nvPr/>
          </p:nvSpPr>
          <p:spPr>
            <a:xfrm>
              <a:off x="1563012" y="3324906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6"/>
            <p:cNvSpPr txBox="1">
              <a:spLocks noChangeArrowheads="1"/>
            </p:cNvSpPr>
            <p:nvPr/>
          </p:nvSpPr>
          <p:spPr bwMode="auto">
            <a:xfrm>
              <a:off x="1489166" y="3325879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Impact" pitchFamily="34" charset="0"/>
                  <a:ea typeface="微软雅黑" pitchFamily="34" charset="-122"/>
                  <a:cs typeface="Times New Roman" pitchFamily="18" charset="0"/>
                </a:rPr>
                <a:t>03</a:t>
              </a:r>
              <a:endParaRPr kumimoji="0" lang="zh-CN" sz="180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Impact" pitchFamily="34" charset="0"/>
                <a:ea typeface="宋体" pitchFamily="2" charset="-122"/>
                <a:cs typeface="Times New Roman" pitchFamily="18" charset="0"/>
              </a:endParaRPr>
            </a:p>
          </p:txBody>
        </p:sp>
      </p:grpSp>
      <p:sp>
        <p:nvSpPr>
          <p:cNvPr id="36" name="任意多边形: 形状 2"/>
          <p:cNvSpPr/>
          <p:nvPr/>
        </p:nvSpPr>
        <p:spPr>
          <a:xfrm>
            <a:off x="26292" y="4130231"/>
            <a:ext cx="9117708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: 形状 4"/>
          <p:cNvSpPr/>
          <p:nvPr/>
        </p:nvSpPr>
        <p:spPr>
          <a:xfrm flipH="1"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61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4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24" grpId="0"/>
          <p:bldP spid="27" grpId="0"/>
          <p:bldP spid="30" grpId="0"/>
          <p:bldP spid="36" grpId="0" animBg="1"/>
          <p:bldP spid="3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50"/>
                                </p:stCondLst>
                                <p:childTnLst>
                                  <p:par>
                                    <p:cTn id="4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24" grpId="0"/>
          <p:bldP spid="27" grpId="0"/>
          <p:bldP spid="30" grpId="0"/>
          <p:bldP spid="36" grpId="0" animBg="1"/>
          <p:bldP spid="3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33998" y="1847286"/>
            <a:ext cx="1313180" cy="76944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solidFill>
                  <a:srgbClr val="3745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4400" dirty="0">
              <a:solidFill>
                <a:srgbClr val="3745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8ACCCB30-9530-42D4-B53D-46AFE8D72478}"/>
              </a:ext>
            </a:extLst>
          </p:cNvPr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194DABD8-A4E2-4D3E-B236-0CC9006F0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5A54A1AD-4A06-4424-8577-FD51DDA2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48992316-171D-4D81-9677-C7BEB41DF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4" name="Freeform 8">
              <a:extLst>
                <a:ext uri="{FF2B5EF4-FFF2-40B4-BE49-F238E27FC236}">
                  <a16:creationId xmlns="" xmlns:a16="http://schemas.microsoft.com/office/drawing/2014/main" id="{B322E208-0823-4C5F-A3F6-322BEC714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5" name="Freeform 9">
              <a:extLst>
                <a:ext uri="{FF2B5EF4-FFF2-40B4-BE49-F238E27FC236}">
                  <a16:creationId xmlns="" xmlns:a16="http://schemas.microsoft.com/office/drawing/2014/main" id="{8FDAFA18-8310-4586-B2D6-8DFA9236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</p:grpSp>
      <p:sp>
        <p:nvSpPr>
          <p:cNvPr id="16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404956" y="4542788"/>
            <a:ext cx="100420" cy="100420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="" xmlns:a16="http://schemas.microsoft.com/office/drawing/2014/main" id="{E313177E-59BA-45B4-A649-116184D482FA}"/>
              </a:ext>
            </a:extLst>
          </p:cNvPr>
          <p:cNvCxnSpPr/>
          <p:nvPr/>
        </p:nvCxnSpPr>
        <p:spPr>
          <a:xfrm>
            <a:off x="1701936" y="1667584"/>
            <a:ext cx="596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="" xmlns:a16="http://schemas.microsoft.com/office/drawing/2014/main" id="{4813C647-C18F-49A4-9F27-02A75536227E}"/>
              </a:ext>
            </a:extLst>
          </p:cNvPr>
          <p:cNvCxnSpPr/>
          <p:nvPr/>
        </p:nvCxnSpPr>
        <p:spPr>
          <a:xfrm>
            <a:off x="1701936" y="2798115"/>
            <a:ext cx="59635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8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800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cs typeface="+mn-ea"/>
              </a:rPr>
              <a:t>NoForm</a:t>
            </a:r>
            <a:r>
              <a:rPr kumimoji="0" lang="zh-CN" altLang="en-US" sz="18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cs typeface="+mn-ea"/>
              </a:rPr>
              <a:t>简介</a:t>
            </a:r>
            <a:endParaRPr kumimoji="0" lang="zh-CN" sz="180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itchFamily="34" charset="0"/>
              <a:cs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6285" y="1032959"/>
            <a:ext cx="8662436" cy="3674166"/>
            <a:chOff x="136285" y="1032959"/>
            <a:chExt cx="8662436" cy="3674166"/>
          </a:xfrm>
        </p:grpSpPr>
        <p:sp>
          <p:nvSpPr>
            <p:cNvPr id="28" name="TextBox 6"/>
            <p:cNvSpPr txBox="1">
              <a:spLocks noChangeArrowheads="1"/>
            </p:cNvSpPr>
            <p:nvPr/>
          </p:nvSpPr>
          <p:spPr bwMode="auto">
            <a:xfrm>
              <a:off x="136285" y="1085439"/>
              <a:ext cx="13285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+mn-ea"/>
                </a:rPr>
                <a:t>目标</a:t>
              </a:r>
              <a:endParaRPr kumimoji="0" lang="zh-CN" sz="140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endParaRPr>
            </a:p>
          </p:txBody>
        </p:sp>
        <p:sp>
          <p:nvSpPr>
            <p:cNvPr id="29" name="TextBox 6"/>
            <p:cNvSpPr txBox="1">
              <a:spLocks noChangeArrowheads="1"/>
            </p:cNvSpPr>
            <p:nvPr/>
          </p:nvSpPr>
          <p:spPr bwMode="auto">
            <a:xfrm>
              <a:off x="4650260" y="1032959"/>
              <a:ext cx="103846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400" u="none" strike="noStrike" cap="none" normalizeH="0" baseline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+mn-ea"/>
                </a:rPr>
                <a:t>相关功能</a:t>
              </a:r>
              <a:endParaRPr kumimoji="0" lang="zh-CN" sz="140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endParaRPr>
            </a:p>
          </p:txBody>
        </p:sp>
        <p:sp>
          <p:nvSpPr>
            <p:cNvPr id="30" name="TextBox 6"/>
            <p:cNvSpPr txBox="1">
              <a:spLocks noChangeArrowheads="1"/>
            </p:cNvSpPr>
            <p:nvPr/>
          </p:nvSpPr>
          <p:spPr bwMode="auto">
            <a:xfrm>
              <a:off x="4406877" y="2783521"/>
              <a:ext cx="12438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400" u="none" strike="noStrike" cap="none" normalizeH="0" baseline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+mn-ea"/>
                </a:rPr>
                <a:t>链接</a:t>
              </a:r>
              <a:endParaRPr kumimoji="0" lang="zh-CN" sz="140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endParaRPr>
            </a:p>
          </p:txBody>
        </p:sp>
        <p:sp>
          <p:nvSpPr>
            <p:cNvPr id="31" name="TextBox 6"/>
            <p:cNvSpPr txBox="1">
              <a:spLocks noChangeArrowheads="1"/>
            </p:cNvSpPr>
            <p:nvPr/>
          </p:nvSpPr>
          <p:spPr bwMode="auto">
            <a:xfrm>
              <a:off x="266958" y="2783521"/>
              <a:ext cx="1067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en-US" sz="1400" u="none" strike="noStrike" cap="none" normalizeH="0" baseline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+mn-ea"/>
                  <a:cs typeface="+mn-ea"/>
                </a:rPr>
                <a:t>版本</a:t>
              </a:r>
              <a:endParaRPr kumimoji="0" lang="zh-CN" sz="140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endParaRPr>
            </a:p>
          </p:txBody>
        </p:sp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5169493" y="1393216"/>
              <a:ext cx="279009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状态管理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 </a:t>
              </a:r>
              <a:r>
                <a:rPr lang="en-US" altLang="zh-CN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                 </a:t>
              </a: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表单设值</a:t>
              </a:r>
              <a:endPara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表</a:t>
              </a: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单校验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 </a:t>
              </a:r>
              <a:r>
                <a:rPr lang="en-US" altLang="zh-CN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                 </a:t>
              </a: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联动操作</a:t>
              </a:r>
              <a:endPara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组合字段                  组件标准</a:t>
              </a:r>
              <a:endParaRPr lang="zh-CN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4" name="TextBox 6"/>
            <p:cNvSpPr txBox="1">
              <a:spLocks noChangeArrowheads="1"/>
            </p:cNvSpPr>
            <p:nvPr/>
          </p:nvSpPr>
          <p:spPr bwMode="auto">
            <a:xfrm>
              <a:off x="5169493" y="3172172"/>
              <a:ext cx="3629228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hlinkClick r:id="rId2"/>
                </a:rPr>
                <a:t>https</a:t>
              </a:r>
              <a:r>
                <a:rPr lang="en-US" altLang="zh-CN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  <a:hlinkClick r:id="rId2"/>
                </a:rPr>
                <a:t>://github.com/alibaba/noform</a:t>
              </a:r>
              <a:endPara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https://alibaba.github.io/noform/#/zh-CN</a:t>
              </a:r>
              <a:r>
                <a:rPr lang="en-US" altLang="zh-CN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/</a:t>
              </a:r>
              <a:endParaRPr lang="zh-CN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5" name="TextBox 6"/>
            <p:cNvSpPr txBox="1">
              <a:spLocks noChangeArrowheads="1"/>
            </p:cNvSpPr>
            <p:nvPr/>
          </p:nvSpPr>
          <p:spPr bwMode="auto">
            <a:xfrm>
              <a:off x="998377" y="3091298"/>
              <a:ext cx="2790095" cy="1615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当前版本</a:t>
              </a:r>
              <a:r>
                <a:rPr lang="en-US" altLang="zh-CN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0.1.22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基于</a:t>
              </a:r>
              <a:r>
                <a:rPr lang="en-US" altLang="zh-CN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React</a:t>
              </a: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开发</a:t>
              </a:r>
              <a:endPara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组件支持</a:t>
              </a:r>
              <a:r>
                <a:rPr lang="en-US" altLang="zh-CN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ant-design</a:t>
              </a: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后续支持</a:t>
              </a:r>
              <a:r>
                <a:rPr lang="en-US" altLang="zh-CN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ice-design</a:t>
              </a: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和</a:t>
              </a:r>
              <a:r>
                <a:rPr lang="en-US" altLang="zh-CN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zent</a:t>
              </a: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组件</a:t>
              </a:r>
              <a:endPara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后续支持</a:t>
              </a:r>
              <a:r>
                <a:rPr lang="en-US" altLang="zh-CN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Vue</a:t>
              </a: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版本</a:t>
              </a:r>
              <a:endParaRPr lang="zh-CN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998378" y="1443577"/>
              <a:ext cx="279009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解决表单开发的复杂业务</a:t>
              </a:r>
              <a:endPara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快速生成表单方案</a:t>
              </a:r>
              <a:endPara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+mn-ea"/>
                </a:rPr>
                <a:t>便于后期维护和功能添加</a:t>
              </a:r>
              <a:endParaRPr lang="zh-CN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12" y="4016174"/>
              <a:ext cx="2617456" cy="40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22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1536743" y="1134522"/>
            <a:ext cx="5684368" cy="3204141"/>
            <a:chOff x="3465000" y="4486122"/>
            <a:chExt cx="14206647" cy="8039550"/>
          </a:xfrm>
        </p:grpSpPr>
        <p:sp>
          <p:nvSpPr>
            <p:cNvPr id="98" name="Shape 143"/>
            <p:cNvSpPr/>
            <p:nvPr/>
          </p:nvSpPr>
          <p:spPr>
            <a:xfrm>
              <a:off x="7866404" y="4486122"/>
              <a:ext cx="6090023" cy="5889494"/>
            </a:xfrm>
            <a:prstGeom prst="ellipse">
              <a:avLst/>
            </a:prstGeom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64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200">
                  <a:latin typeface="+mn-ea"/>
                </a:rPr>
                <a:t>NoForm</a:t>
              </a:r>
            </a:p>
          </p:txBody>
        </p:sp>
        <p:sp>
          <p:nvSpPr>
            <p:cNvPr id="99" name="Shape 144"/>
            <p:cNvSpPr/>
            <p:nvPr/>
          </p:nvSpPr>
          <p:spPr>
            <a:xfrm rot="17933939">
              <a:off x="8296381" y="6010751"/>
              <a:ext cx="1801907" cy="717929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spcBef>
                  <a:spcPts val="1600"/>
                </a:spcBef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200" dirty="0" err="1">
                  <a:latin typeface="+mn-ea"/>
                  <a:ea typeface="+mn-ea"/>
                </a:rPr>
                <a:t>核心能力</a:t>
              </a:r>
              <a:endParaRPr sz="1200" dirty="0">
                <a:latin typeface="+mn-ea"/>
                <a:ea typeface="+mn-ea"/>
              </a:endParaRPr>
            </a:p>
          </p:txBody>
        </p:sp>
        <p:sp>
          <p:nvSpPr>
            <p:cNvPr id="100" name="Shape 145"/>
            <p:cNvSpPr/>
            <p:nvPr/>
          </p:nvSpPr>
          <p:spPr>
            <a:xfrm>
              <a:off x="9991592" y="9222428"/>
              <a:ext cx="1794823" cy="720763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spcBef>
                  <a:spcPts val="1600"/>
                </a:spcBef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200" dirty="0" err="1">
                  <a:latin typeface="+mn-ea"/>
                  <a:ea typeface="+mn-ea"/>
                </a:rPr>
                <a:t>便捷工具</a:t>
              </a:r>
              <a:endParaRPr sz="1200" dirty="0">
                <a:latin typeface="+mn-ea"/>
                <a:ea typeface="+mn-ea"/>
              </a:endParaRPr>
            </a:p>
          </p:txBody>
        </p:sp>
        <p:sp>
          <p:nvSpPr>
            <p:cNvPr id="101" name="Shape 146"/>
            <p:cNvSpPr/>
            <p:nvPr/>
          </p:nvSpPr>
          <p:spPr>
            <a:xfrm>
              <a:off x="8898743" y="5032848"/>
              <a:ext cx="4025346" cy="3866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ln w="25400">
              <a:solidFill>
                <a:srgbClr val="666666">
                  <a:alpha val="50000"/>
                </a:srgbClr>
              </a:solidFill>
              <a:miter lim="400000"/>
            </a:ln>
            <a:effectLst>
              <a:outerShdw dist="41114" dir="2143398" rotWithShape="0">
                <a:srgbClr val="000000">
                  <a:alpha val="25347"/>
                </a:srgbClr>
              </a:outerShdw>
            </a:effectLst>
          </p:spPr>
          <p:txBody>
            <a:bodyPr lIns="0" tIns="0" rIns="0" bIns="0" anchor="ctr"/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200">
                <a:latin typeface="+mn-ea"/>
              </a:endParaRPr>
            </a:p>
          </p:txBody>
        </p:sp>
        <p:sp>
          <p:nvSpPr>
            <p:cNvPr id="112" name="Shape 147"/>
            <p:cNvSpPr/>
            <p:nvPr/>
          </p:nvSpPr>
          <p:spPr>
            <a:xfrm>
              <a:off x="14683426" y="4670775"/>
              <a:ext cx="2988221" cy="3397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marL="535781" indent="-535781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200" dirty="0" err="1">
                  <a:latin typeface="+mn-ea"/>
                </a:rPr>
                <a:t>嵌套表单</a:t>
              </a:r>
              <a:endParaRPr sz="1200" dirty="0">
                <a:latin typeface="+mn-ea"/>
              </a:endParaRPr>
            </a:p>
            <a:p>
              <a:pPr marL="535781" indent="-535781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200" dirty="0" err="1">
                  <a:latin typeface="+mn-ea"/>
                </a:rPr>
                <a:t>手风琴</a:t>
              </a:r>
              <a:endParaRPr sz="1200" dirty="0">
                <a:latin typeface="+mn-ea"/>
              </a:endParaRPr>
            </a:p>
            <a:p>
              <a:pPr marL="535781" indent="-535781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200" dirty="0" err="1">
                  <a:latin typeface="+mn-ea"/>
                </a:rPr>
                <a:t>弹窗表单</a:t>
              </a:r>
              <a:endParaRPr sz="1200" dirty="0">
                <a:latin typeface="+mn-ea"/>
              </a:endParaRPr>
            </a:p>
            <a:p>
              <a:pPr marL="535781" indent="-535781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200" dirty="0">
                  <a:latin typeface="+mn-ea"/>
                </a:rPr>
                <a:t>Repeater</a:t>
              </a:r>
            </a:p>
          </p:txBody>
        </p:sp>
        <p:sp>
          <p:nvSpPr>
            <p:cNvPr id="109" name="Shape 151"/>
            <p:cNvSpPr/>
            <p:nvPr/>
          </p:nvSpPr>
          <p:spPr>
            <a:xfrm>
              <a:off x="9197333" y="10826732"/>
              <a:ext cx="3147351" cy="169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35781" indent="-535781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200" dirty="0" err="1">
                  <a:latin typeface="+mn-ea"/>
                </a:rPr>
                <a:t>校验工具</a:t>
              </a:r>
              <a:endParaRPr sz="1200" dirty="0">
                <a:latin typeface="+mn-ea"/>
              </a:endParaRPr>
            </a:p>
            <a:p>
              <a:pPr marL="535781" indent="-535781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200" dirty="0" err="1">
                  <a:latin typeface="+mn-ea"/>
                </a:rPr>
                <a:t>适配工具</a:t>
              </a:r>
              <a:endParaRPr sz="1200" dirty="0">
                <a:latin typeface="+mn-ea"/>
              </a:endParaRPr>
            </a:p>
          </p:txBody>
        </p:sp>
        <p:sp>
          <p:nvSpPr>
            <p:cNvPr id="106" name="Shape 155"/>
            <p:cNvSpPr/>
            <p:nvPr/>
          </p:nvSpPr>
          <p:spPr>
            <a:xfrm>
              <a:off x="3465000" y="4746299"/>
              <a:ext cx="3737793" cy="2677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535781" indent="-535781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200" dirty="0" err="1">
                  <a:latin typeface="+mn-ea"/>
                </a:rPr>
                <a:t>基础特性</a:t>
              </a:r>
              <a:endParaRPr sz="1200" dirty="0">
                <a:latin typeface="+mn-ea"/>
              </a:endParaRPr>
            </a:p>
            <a:p>
              <a:pPr marL="535781" indent="-535781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200" dirty="0" err="1">
                  <a:latin typeface="+mn-ea"/>
                </a:rPr>
                <a:t>状态管理</a:t>
              </a:r>
              <a:endParaRPr sz="1200" dirty="0">
                <a:latin typeface="+mn-ea"/>
              </a:endParaRPr>
            </a:p>
            <a:p>
              <a:pPr marL="535781" indent="-535781">
                <a:spcBef>
                  <a:spcPts val="1600"/>
                </a:spcBef>
                <a:buSzPct val="75000"/>
                <a:buChar char="•"/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200" dirty="0" err="1">
                  <a:latin typeface="+mn-ea"/>
                </a:rPr>
                <a:t>组件标准</a:t>
              </a:r>
              <a:endParaRPr sz="1200" dirty="0">
                <a:latin typeface="+mn-ea"/>
              </a:endParaRPr>
            </a:p>
          </p:txBody>
        </p:sp>
        <p:sp>
          <p:nvSpPr>
            <p:cNvPr id="105" name="Shape 159"/>
            <p:cNvSpPr/>
            <p:nvPr/>
          </p:nvSpPr>
          <p:spPr>
            <a:xfrm rot="14315740" flipV="1">
              <a:off x="11828993" y="6051087"/>
              <a:ext cx="1952007" cy="717929"/>
            </a:xfrm>
            <a:prstGeom prst="rect">
              <a:avLst/>
            </a:prstGeom>
            <a:ln w="12700">
              <a:miter lim="400000"/>
            </a:ln>
            <a:effectLst>
              <a:outerShdw blurRad="50800" dist="25400" dir="5400000" rotWithShape="0">
                <a:srgbClr val="000000">
                  <a:alpha val="2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spcBef>
                  <a:spcPts val="1600"/>
                </a:spcBef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200" dirty="0" err="1">
                  <a:latin typeface="+mn-ea"/>
                  <a:ea typeface="+mn-ea"/>
                </a:rPr>
                <a:t>生态场景</a:t>
              </a:r>
              <a:endParaRPr sz="12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1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6278" y="1334850"/>
            <a:ext cx="5253216" cy="2365830"/>
            <a:chOff x="2078177" y="2439210"/>
            <a:chExt cx="20024906" cy="8452278"/>
          </a:xfrm>
        </p:grpSpPr>
        <p:grpSp>
          <p:nvGrpSpPr>
            <p:cNvPr id="12" name="Group 167"/>
            <p:cNvGrpSpPr/>
            <p:nvPr/>
          </p:nvGrpSpPr>
          <p:grpSpPr>
            <a:xfrm>
              <a:off x="8392759" y="3202615"/>
              <a:ext cx="3495613" cy="1986146"/>
              <a:chOff x="0" y="0"/>
              <a:chExt cx="3495611" cy="1986145"/>
            </a:xfrm>
          </p:grpSpPr>
          <p:pic>
            <p:nvPicPr>
              <p:cNvPr id="13" name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073211" y="487545"/>
                <a:ext cx="1422401" cy="14986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" name="Shape 166"/>
              <p:cNvSpPr/>
              <p:nvPr/>
            </p:nvSpPr>
            <p:spPr>
              <a:xfrm>
                <a:off x="0" y="-1"/>
                <a:ext cx="2204967" cy="93146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15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78177" y="2439210"/>
              <a:ext cx="6324601" cy="40005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6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476482" y="3817587"/>
              <a:ext cx="9626601" cy="70739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-122117" y="980025"/>
            <a:ext cx="37191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基本表单：</a:t>
            </a:r>
            <a:r>
              <a:rPr kumimoji="0" lang="en-US" altLang="zh-CN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Form</a:t>
            </a: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视图， 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FormCore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数据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5408579" y="1100146"/>
            <a:ext cx="373542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表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单就变成两部分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: View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视图层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, Core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数据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层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View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视图层对逻辑无感知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，显示 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Core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的数据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。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通过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Core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的操作就能完成视图的变更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。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kumimoji="0" lang="en-US" altLang="zh-CN" sz="110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kumimoji="0" lang="en-US" altLang="zh-CN" sz="110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smtClean="0"/>
              <a:t>Core</a:t>
            </a:r>
            <a:r>
              <a:rPr lang="zh-CN" altLang="en-US" sz="1100" dirty="0" smtClean="0"/>
              <a:t>包含表</a:t>
            </a:r>
            <a:r>
              <a:rPr lang="zh-CN" altLang="en-US" sz="1100" dirty="0"/>
              <a:t>单的所有</a:t>
            </a:r>
            <a:r>
              <a:rPr lang="zh-CN" altLang="en-US" sz="1100" dirty="0" smtClean="0"/>
              <a:t>数据：</a:t>
            </a:r>
            <a:endParaRPr lang="en-US" altLang="zh-CN" sz="1100" dirty="0" smtClean="0"/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values (</a:t>
            </a:r>
            <a:r>
              <a:rPr lang="zh-CN" altLang="en-US" sz="1000" dirty="0"/>
              <a:t>最核心以及基本的维度）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status(</a:t>
            </a:r>
            <a:r>
              <a:rPr lang="zh-CN" altLang="en-US" sz="1000" dirty="0"/>
              <a:t>描述整体和个体</a:t>
            </a:r>
            <a:r>
              <a:rPr lang="zh-CN" altLang="en-US" sz="1000" dirty="0" smtClean="0"/>
              <a:t>状态</a:t>
            </a:r>
            <a:r>
              <a:rPr lang="en-US" altLang="zh-CN" sz="1000" dirty="0" smtClean="0"/>
              <a:t>:  </a:t>
            </a:r>
            <a:r>
              <a:rPr lang="zh-CN" altLang="en-US" sz="1000" dirty="0" smtClean="0"/>
              <a:t>如</a:t>
            </a:r>
            <a:endParaRPr lang="en-US" altLang="zh-CN" sz="1000" dirty="0" smtClean="0"/>
          </a:p>
          <a:p>
            <a:r>
              <a:rPr lang="en-US" altLang="zh-CN" sz="1000" dirty="0"/>
              <a:t> </a:t>
            </a:r>
            <a:r>
              <a:rPr lang="en-US" altLang="zh-CN" sz="1000" dirty="0" smtClean="0"/>
              <a:t>           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edit(</a:t>
            </a:r>
            <a:r>
              <a:rPr lang="zh-CN" altLang="en-US" sz="1000" dirty="0"/>
              <a:t>编辑</a:t>
            </a:r>
            <a:r>
              <a:rPr lang="en-US" altLang="zh-CN" sz="1000" dirty="0"/>
              <a:t>), preview(</a:t>
            </a:r>
            <a:r>
              <a:rPr lang="zh-CN" altLang="en-US" sz="1000" dirty="0"/>
              <a:t>预览</a:t>
            </a:r>
            <a:r>
              <a:rPr lang="en-US" altLang="zh-CN" sz="1000" dirty="0"/>
              <a:t>), disabled(</a:t>
            </a:r>
            <a:r>
              <a:rPr lang="zh-CN" altLang="en-US" sz="1000" dirty="0"/>
              <a:t>禁用</a:t>
            </a:r>
            <a:r>
              <a:rPr lang="en-US" altLang="zh-CN" sz="1000" dirty="0"/>
              <a:t>)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errors (</a:t>
            </a:r>
            <a:r>
              <a:rPr lang="zh-CN" altLang="en-US" sz="1000" dirty="0"/>
              <a:t>描述目前表单有哪些字段校验不通过</a:t>
            </a:r>
            <a:r>
              <a:rPr lang="en-US" altLang="zh-CN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props (</a:t>
            </a:r>
            <a:r>
              <a:rPr lang="zh-CN" altLang="en-US" sz="1000" dirty="0"/>
              <a:t>描述目前表单各个字段当前属性，如</a:t>
            </a:r>
            <a:r>
              <a:rPr lang="en-US" altLang="zh-CN" sz="1000" dirty="0"/>
              <a:t>prefix, suffix </a:t>
            </a:r>
            <a:r>
              <a:rPr lang="zh-CN" altLang="en-US" sz="1000" dirty="0"/>
              <a:t>等</a:t>
            </a:r>
            <a:r>
              <a:rPr lang="en-US" altLang="zh-CN" sz="10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000" dirty="0"/>
          </a:p>
          <a:p>
            <a:r>
              <a:rPr lang="zh-CN" altLang="en-US" sz="1000" dirty="0"/>
              <a:t>一系列的</a:t>
            </a:r>
            <a:r>
              <a:rPr lang="en-US" altLang="zh-CN" sz="1000" dirty="0"/>
              <a:t>API</a:t>
            </a:r>
            <a:r>
              <a:rPr lang="zh-CN" altLang="en-US" sz="1000" dirty="0"/>
              <a:t>去控制这些</a:t>
            </a:r>
            <a:r>
              <a:rPr lang="zh-CN" altLang="en-US" sz="1000" dirty="0" smtClean="0"/>
              <a:t>数据。</a:t>
            </a: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31276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110133" y="1002915"/>
            <a:ext cx="56788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把表单数据统一存在</a:t>
            </a:r>
            <a:r>
              <a:rPr kumimoji="0" lang="en-US" altLang="zh-CN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store</a:t>
            </a: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中，使表单项的联动和组合更易操作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19694" y="1595335"/>
            <a:ext cx="6308178" cy="3139523"/>
            <a:chOff x="3539663" y="2643391"/>
            <a:chExt cx="18604114" cy="9239695"/>
          </a:xfrm>
        </p:grpSpPr>
        <p:grpSp>
          <p:nvGrpSpPr>
            <p:cNvPr id="56" name="Group 257"/>
            <p:cNvGrpSpPr/>
            <p:nvPr/>
          </p:nvGrpSpPr>
          <p:grpSpPr>
            <a:xfrm>
              <a:off x="13274650" y="9097357"/>
              <a:ext cx="6455833" cy="1056370"/>
              <a:chOff x="0" y="0"/>
              <a:chExt cx="6455832" cy="1056368"/>
            </a:xfrm>
          </p:grpSpPr>
          <p:sp>
            <p:nvSpPr>
              <p:cNvPr id="87" name="Shape 255"/>
              <p:cNvSpPr/>
              <p:nvPr/>
            </p:nvSpPr>
            <p:spPr>
              <a:xfrm>
                <a:off x="0" y="0"/>
                <a:ext cx="2918024" cy="1056369"/>
              </a:xfrm>
              <a:prstGeom prst="rect">
                <a:avLst/>
              </a:prstGeom>
              <a:solidFill>
                <a:srgbClr val="00A2F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000"/>
                  <a:t>Item</a:t>
                </a:r>
              </a:p>
            </p:txBody>
          </p:sp>
          <p:sp>
            <p:nvSpPr>
              <p:cNvPr id="88" name="Shape 256"/>
              <p:cNvSpPr/>
              <p:nvPr/>
            </p:nvSpPr>
            <p:spPr>
              <a:xfrm>
                <a:off x="3537808" y="0"/>
                <a:ext cx="2918025" cy="1056369"/>
              </a:xfrm>
              <a:prstGeom prst="rect">
                <a:avLst/>
              </a:prstGeom>
              <a:solidFill>
                <a:srgbClr val="00A2F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000"/>
                  <a:t>Item</a:t>
                </a:r>
              </a:p>
            </p:txBody>
          </p:sp>
        </p:grpSp>
        <p:sp>
          <p:nvSpPr>
            <p:cNvPr id="57" name="Shape 258"/>
            <p:cNvSpPr/>
            <p:nvPr/>
          </p:nvSpPr>
          <p:spPr>
            <a:xfrm>
              <a:off x="14421085" y="7043142"/>
              <a:ext cx="5301027" cy="1270001"/>
            </a:xfrm>
            <a:prstGeom prst="rect">
              <a:avLst/>
            </a:prstGeom>
            <a:solidFill>
              <a:srgbClr val="00A2F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rPr sz="1000"/>
                <a:t>Event emitter</a:t>
              </a:r>
            </a:p>
          </p:txBody>
        </p:sp>
        <p:sp>
          <p:nvSpPr>
            <p:cNvPr id="58" name="Shape 259"/>
            <p:cNvSpPr/>
            <p:nvPr/>
          </p:nvSpPr>
          <p:spPr>
            <a:xfrm>
              <a:off x="13283020" y="4988928"/>
              <a:ext cx="6538699" cy="1270001"/>
            </a:xfrm>
            <a:prstGeom prst="rect">
              <a:avLst/>
            </a:prstGeom>
            <a:solidFill>
              <a:srgbClr val="00A2F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rPr sz="1000"/>
                <a:t>Form</a:t>
              </a:r>
            </a:p>
          </p:txBody>
        </p:sp>
        <p:grpSp>
          <p:nvGrpSpPr>
            <p:cNvPr id="59" name="Group 262"/>
            <p:cNvGrpSpPr/>
            <p:nvPr/>
          </p:nvGrpSpPr>
          <p:grpSpPr>
            <a:xfrm>
              <a:off x="10455531" y="8978378"/>
              <a:ext cx="2839036" cy="648175"/>
              <a:chOff x="4119794" y="78778"/>
              <a:chExt cx="2839034" cy="648174"/>
            </a:xfrm>
          </p:grpSpPr>
          <p:sp>
            <p:nvSpPr>
              <p:cNvPr id="85" name="Shape 288"/>
              <p:cNvSpPr/>
              <p:nvPr/>
            </p:nvSpPr>
            <p:spPr>
              <a:xfrm>
                <a:off x="4119794" y="725942"/>
                <a:ext cx="2839034" cy="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endParaRPr sz="1000"/>
              </a:p>
            </p:txBody>
          </p:sp>
          <p:sp>
            <p:nvSpPr>
              <p:cNvPr id="86" name="Shape 261"/>
              <p:cNvSpPr/>
              <p:nvPr/>
            </p:nvSpPr>
            <p:spPr>
              <a:xfrm>
                <a:off x="4614871" y="78778"/>
                <a:ext cx="1156886" cy="375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50800" dist="41528" dir="2143398" rotWithShape="0">
                  <a:srgbClr val="000000">
                    <a:alpha val="1414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rPr sz="1000"/>
                  <a:t>1.onChange</a:t>
                </a:r>
              </a:p>
            </p:txBody>
          </p:sp>
        </p:grpSp>
        <p:grpSp>
          <p:nvGrpSpPr>
            <p:cNvPr id="60" name="Group 265"/>
            <p:cNvGrpSpPr/>
            <p:nvPr/>
          </p:nvGrpSpPr>
          <p:grpSpPr>
            <a:xfrm>
              <a:off x="12770323" y="6246685"/>
              <a:ext cx="984774" cy="2874326"/>
              <a:chOff x="0" y="-1"/>
              <a:chExt cx="984773" cy="2874325"/>
            </a:xfrm>
          </p:grpSpPr>
          <p:sp>
            <p:nvSpPr>
              <p:cNvPr id="83" name="Shape 263"/>
              <p:cNvSpPr/>
              <p:nvPr/>
            </p:nvSpPr>
            <p:spPr>
              <a:xfrm flipV="1">
                <a:off x="984772" y="-1"/>
                <a:ext cx="1" cy="28743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 sz="1000"/>
              </a:p>
            </p:txBody>
          </p:sp>
          <p:sp>
            <p:nvSpPr>
              <p:cNvPr id="84" name="Shape 264"/>
              <p:cNvSpPr/>
              <p:nvPr/>
            </p:nvSpPr>
            <p:spPr>
              <a:xfrm>
                <a:off x="0" y="1243533"/>
                <a:ext cx="658228" cy="375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50800" dist="41528" dir="2143398" rotWithShape="0">
                  <a:srgbClr val="000000">
                    <a:alpha val="1414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rPr sz="1000"/>
                  <a:t>2.set</a:t>
                </a:r>
              </a:p>
            </p:txBody>
          </p:sp>
        </p:grpSp>
        <p:grpSp>
          <p:nvGrpSpPr>
            <p:cNvPr id="61" name="Group 268"/>
            <p:cNvGrpSpPr/>
            <p:nvPr/>
          </p:nvGrpSpPr>
          <p:grpSpPr>
            <a:xfrm>
              <a:off x="18237698" y="6254423"/>
              <a:ext cx="1008608" cy="797421"/>
              <a:chOff x="-1" y="0"/>
              <a:chExt cx="1008607" cy="797420"/>
            </a:xfrm>
          </p:grpSpPr>
          <p:sp>
            <p:nvSpPr>
              <p:cNvPr id="81" name="Shape 266"/>
              <p:cNvSpPr/>
              <p:nvPr/>
            </p:nvSpPr>
            <p:spPr>
              <a:xfrm flipH="1">
                <a:off x="-1" y="0"/>
                <a:ext cx="2" cy="7974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 sz="1000"/>
              </a:p>
            </p:txBody>
          </p:sp>
          <p:sp>
            <p:nvSpPr>
              <p:cNvPr id="82" name="Shape 267"/>
              <p:cNvSpPr/>
              <p:nvPr/>
            </p:nvSpPr>
            <p:spPr>
              <a:xfrm>
                <a:off x="250646" y="208690"/>
                <a:ext cx="757960" cy="375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50800" dist="41528" dir="2143398" rotWithShape="0">
                  <a:srgbClr val="000000">
                    <a:alpha val="1414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rPr sz="1000"/>
                  <a:t>4.emit</a:t>
                </a:r>
              </a:p>
            </p:txBody>
          </p:sp>
        </p:grpSp>
        <p:grpSp>
          <p:nvGrpSpPr>
            <p:cNvPr id="62" name="Group 271"/>
            <p:cNvGrpSpPr/>
            <p:nvPr/>
          </p:nvGrpSpPr>
          <p:grpSpPr>
            <a:xfrm>
              <a:off x="18237698" y="8286423"/>
              <a:ext cx="1507265" cy="820612"/>
              <a:chOff x="-1" y="0"/>
              <a:chExt cx="1507264" cy="820610"/>
            </a:xfrm>
          </p:grpSpPr>
          <p:sp>
            <p:nvSpPr>
              <p:cNvPr id="79" name="Shape 269"/>
              <p:cNvSpPr/>
              <p:nvPr/>
            </p:nvSpPr>
            <p:spPr>
              <a:xfrm flipH="1">
                <a:off x="-1" y="0"/>
                <a:ext cx="2" cy="82061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 sz="1000"/>
              </a:p>
            </p:txBody>
          </p:sp>
          <p:sp>
            <p:nvSpPr>
              <p:cNvPr id="80" name="Shape 270"/>
              <p:cNvSpPr/>
              <p:nvPr/>
            </p:nvSpPr>
            <p:spPr>
              <a:xfrm>
                <a:off x="250646" y="230905"/>
                <a:ext cx="1256617" cy="3758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50800" dist="41528" dir="2143398" rotWithShape="0">
                  <a:srgbClr val="000000">
                    <a:alpha val="1414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rPr sz="1000"/>
                  <a:t>5.subscribe</a:t>
                </a:r>
              </a:p>
            </p:txBody>
          </p:sp>
        </p:grpSp>
        <p:grpSp>
          <p:nvGrpSpPr>
            <p:cNvPr id="63" name="Group 274"/>
            <p:cNvGrpSpPr/>
            <p:nvPr/>
          </p:nvGrpSpPr>
          <p:grpSpPr>
            <a:xfrm>
              <a:off x="6495128" y="10160965"/>
              <a:ext cx="11774172" cy="1722121"/>
              <a:chOff x="161289" y="548640"/>
              <a:chExt cx="11774171" cy="1722120"/>
            </a:xfrm>
          </p:grpSpPr>
          <p:sp>
            <p:nvSpPr>
              <p:cNvPr id="77" name="Shape 289"/>
              <p:cNvSpPr/>
              <p:nvPr/>
            </p:nvSpPr>
            <p:spPr>
              <a:xfrm>
                <a:off x="161289" y="548640"/>
                <a:ext cx="11774171" cy="1722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758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endParaRPr sz="1000"/>
              </a:p>
            </p:txBody>
          </p:sp>
          <p:sp>
            <p:nvSpPr>
              <p:cNvPr id="78" name="Shape 273"/>
              <p:cNvSpPr/>
              <p:nvPr/>
            </p:nvSpPr>
            <p:spPr>
              <a:xfrm>
                <a:off x="6336879" y="1772690"/>
                <a:ext cx="2013673" cy="454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50800" dist="41528" dir="2143398" rotWithShape="0">
                  <a:srgbClr val="000000">
                    <a:alpha val="1414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000" dirty="0"/>
                  <a:t>7.render</a:t>
                </a:r>
              </a:p>
            </p:txBody>
          </p:sp>
        </p:grpSp>
        <p:sp>
          <p:nvSpPr>
            <p:cNvPr id="64" name="Shape 275"/>
            <p:cNvSpPr/>
            <p:nvPr/>
          </p:nvSpPr>
          <p:spPr>
            <a:xfrm>
              <a:off x="13283020" y="2934713"/>
              <a:ext cx="6538699" cy="1270001"/>
            </a:xfrm>
            <a:prstGeom prst="rect">
              <a:avLst/>
            </a:prstGeom>
            <a:solidFill>
              <a:srgbClr val="00A2F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rPr sz="1000"/>
                <a:t>Store</a:t>
              </a:r>
            </a:p>
          </p:txBody>
        </p:sp>
        <p:grpSp>
          <p:nvGrpSpPr>
            <p:cNvPr id="65" name="Group 278"/>
            <p:cNvGrpSpPr/>
            <p:nvPr/>
          </p:nvGrpSpPr>
          <p:grpSpPr>
            <a:xfrm>
              <a:off x="12543094" y="4237766"/>
              <a:ext cx="1212003" cy="752874"/>
              <a:chOff x="0" y="0"/>
              <a:chExt cx="1212001" cy="752872"/>
            </a:xfrm>
          </p:grpSpPr>
          <p:sp>
            <p:nvSpPr>
              <p:cNvPr id="75" name="Shape 276"/>
              <p:cNvSpPr/>
              <p:nvPr/>
            </p:nvSpPr>
            <p:spPr>
              <a:xfrm flipV="1">
                <a:off x="1212000" y="0"/>
                <a:ext cx="1" cy="7528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 sz="1000"/>
              </a:p>
            </p:txBody>
          </p:sp>
          <p:sp>
            <p:nvSpPr>
              <p:cNvPr id="76" name="Shape 277"/>
              <p:cNvSpPr/>
              <p:nvPr/>
            </p:nvSpPr>
            <p:spPr>
              <a:xfrm>
                <a:off x="0" y="171132"/>
                <a:ext cx="757960" cy="3758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50800" dist="41528" dir="2143398" rotWithShape="0">
                  <a:srgbClr val="000000">
                    <a:alpha val="1414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rPr sz="1000"/>
                  <a:t>3.save</a:t>
                </a:r>
              </a:p>
            </p:txBody>
          </p:sp>
        </p:grpSp>
        <p:grpSp>
          <p:nvGrpSpPr>
            <p:cNvPr id="66" name="Group 281"/>
            <p:cNvGrpSpPr/>
            <p:nvPr/>
          </p:nvGrpSpPr>
          <p:grpSpPr>
            <a:xfrm>
              <a:off x="19734530" y="3525518"/>
              <a:ext cx="2409247" cy="6099812"/>
              <a:chOff x="3182620" y="-43181"/>
              <a:chExt cx="2409245" cy="6099811"/>
            </a:xfrm>
          </p:grpSpPr>
          <p:sp>
            <p:nvSpPr>
              <p:cNvPr id="73" name="Shape 290"/>
              <p:cNvSpPr/>
              <p:nvPr/>
            </p:nvSpPr>
            <p:spPr>
              <a:xfrm>
                <a:off x="3182620" y="-43181"/>
                <a:ext cx="1418590" cy="6099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7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endParaRPr sz="1000"/>
              </a:p>
            </p:txBody>
          </p:sp>
          <p:sp>
            <p:nvSpPr>
              <p:cNvPr id="74" name="Shape 280"/>
              <p:cNvSpPr/>
              <p:nvPr/>
            </p:nvSpPr>
            <p:spPr>
              <a:xfrm>
                <a:off x="4933636" y="2894412"/>
                <a:ext cx="658229" cy="375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50800" dist="41528" dir="2143398" rotWithShape="0">
                  <a:srgbClr val="000000">
                    <a:alpha val="1414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rPr sz="1000"/>
                  <a:t>6.get</a:t>
                </a:r>
              </a:p>
            </p:txBody>
          </p:sp>
        </p:grpSp>
        <p:sp>
          <p:nvSpPr>
            <p:cNvPr id="67" name="Shape 282"/>
            <p:cNvSpPr/>
            <p:nvPr/>
          </p:nvSpPr>
          <p:spPr>
            <a:xfrm>
              <a:off x="12455230" y="2643391"/>
              <a:ext cx="8194279" cy="7877176"/>
            </a:xfrm>
            <a:prstGeom prst="rect">
              <a:avLst/>
            </a:prstGeom>
            <a:ln w="50800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  <a:endParaRPr sz="1000"/>
            </a:p>
          </p:txBody>
        </p:sp>
        <p:grpSp>
          <p:nvGrpSpPr>
            <p:cNvPr id="68" name="Group 286"/>
            <p:cNvGrpSpPr/>
            <p:nvPr/>
          </p:nvGrpSpPr>
          <p:grpSpPr>
            <a:xfrm>
              <a:off x="4819650" y="4898071"/>
              <a:ext cx="8484392" cy="1451714"/>
              <a:chOff x="0" y="27085"/>
              <a:chExt cx="8484391" cy="1451713"/>
            </a:xfrm>
          </p:grpSpPr>
          <p:sp>
            <p:nvSpPr>
              <p:cNvPr id="70" name="Shape 283"/>
              <p:cNvSpPr/>
              <p:nvPr/>
            </p:nvSpPr>
            <p:spPr>
              <a:xfrm>
                <a:off x="145497" y="752941"/>
                <a:ext cx="8338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</a:defRPr>
                </a:pPr>
                <a:endParaRPr sz="1000"/>
              </a:p>
            </p:txBody>
          </p:sp>
          <p:sp>
            <p:nvSpPr>
              <p:cNvPr id="71" name="Shape 284"/>
              <p:cNvSpPr/>
              <p:nvPr/>
            </p:nvSpPr>
            <p:spPr>
              <a:xfrm>
                <a:off x="4010829" y="78778"/>
                <a:ext cx="458766" cy="375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50800" dist="41528" dir="2143398" rotWithShape="0">
                  <a:srgbClr val="000000">
                    <a:alpha val="14148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rPr sz="1000"/>
                  <a:t>api</a:t>
                </a:r>
              </a:p>
            </p:txBody>
          </p:sp>
          <p:pic>
            <p:nvPicPr>
              <p:cNvPr id="72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27085"/>
                <a:ext cx="1451712" cy="14517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9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39663" y="8641022"/>
              <a:ext cx="6632555" cy="196904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5229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71434" y="1027073"/>
            <a:ext cx="19973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基本表单：</a:t>
            </a:r>
            <a:r>
              <a:rPr kumimoji="0" lang="en-US" altLang="zh-CN" sz="140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FormCore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49" y="939617"/>
            <a:ext cx="3542852" cy="4442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687" y="1558098"/>
            <a:ext cx="3533914" cy="19373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749" y="3664085"/>
            <a:ext cx="5773046" cy="12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123316" y="1035964"/>
            <a:ext cx="1005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校验</a:t>
            </a: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9" y="1575881"/>
            <a:ext cx="3789636" cy="2413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038" y="1621277"/>
            <a:ext cx="4016816" cy="20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5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6"/>
          <p:cNvSpPr txBox="1">
            <a:spLocks noChangeArrowheads="1"/>
          </p:cNvSpPr>
          <p:nvPr/>
        </p:nvSpPr>
        <p:spPr bwMode="auto">
          <a:xfrm>
            <a:off x="3473783" y="434492"/>
            <a:ext cx="20510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设计理念和功能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71434" y="1027073"/>
            <a:ext cx="31127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Condition -  IF</a:t>
            </a:r>
            <a:r>
              <a:rPr kumimoji="0" lang="zh-CN" altLang="en-US" sz="140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cs typeface="+mn-ea"/>
              </a:rPr>
              <a:t>组件：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控制显示隐藏</a:t>
            </a:r>
          </a:p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endParaRPr kumimoji="0" lang="zh-CN" sz="14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  <a:cs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8" y="1450435"/>
            <a:ext cx="3675941" cy="2591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8" y="1882863"/>
            <a:ext cx="4797692" cy="31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1748</TotalTime>
  <Words>446</Words>
  <Application>Microsoft Office PowerPoint</Application>
  <PresentationFormat>全屏显示(16:9)</PresentationFormat>
  <Paragraphs>122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HandelGotDLig</vt:lpstr>
      <vt:lpstr>Helvetica Neue</vt:lpstr>
      <vt:lpstr>Helvetica Neue Medium</vt:lpstr>
      <vt:lpstr>Malgun Gothic</vt:lpstr>
      <vt:lpstr>等线</vt:lpstr>
      <vt:lpstr>汉真广标</vt:lpstr>
      <vt:lpstr>宋体</vt:lpstr>
      <vt:lpstr>微软雅黑</vt:lpstr>
      <vt:lpstr>站酷高端黑</vt:lpstr>
      <vt:lpstr>Arial</vt:lpstr>
      <vt:lpstr>Calibri</vt:lpstr>
      <vt:lpstr>Impact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蓝色曲线</dc:title>
  <dc:creator>第一PPT</dc:creator>
  <cp:keywords>www.1ppt.com</cp:keywords>
  <dc:description>www.1ppt.com</dc:description>
  <cp:lastModifiedBy>zhoumengyuan1</cp:lastModifiedBy>
  <cp:revision>233</cp:revision>
  <dcterms:created xsi:type="dcterms:W3CDTF">2015-06-24T16:00:35Z</dcterms:created>
  <dcterms:modified xsi:type="dcterms:W3CDTF">2018-10-18T11:18:31Z</dcterms:modified>
</cp:coreProperties>
</file>